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07" r:id="rId3"/>
    <p:sldId id="344" r:id="rId4"/>
    <p:sldId id="309" r:id="rId5"/>
    <p:sldId id="310" r:id="rId6"/>
    <p:sldId id="279" r:id="rId7"/>
    <p:sldId id="280" r:id="rId8"/>
    <p:sldId id="313" r:id="rId9"/>
    <p:sldId id="339" r:id="rId10"/>
    <p:sldId id="282" r:id="rId11"/>
    <p:sldId id="315" r:id="rId12"/>
    <p:sldId id="324" r:id="rId13"/>
    <p:sldId id="337" r:id="rId14"/>
    <p:sldId id="325" r:id="rId15"/>
    <p:sldId id="353" r:id="rId16"/>
    <p:sldId id="345" r:id="rId17"/>
    <p:sldId id="346" r:id="rId18"/>
    <p:sldId id="298" r:id="rId19"/>
    <p:sldId id="340" r:id="rId20"/>
    <p:sldId id="319" r:id="rId21"/>
    <p:sldId id="333" r:id="rId22"/>
    <p:sldId id="302" r:id="rId23"/>
    <p:sldId id="354" r:id="rId24"/>
    <p:sldId id="268" r:id="rId25"/>
    <p:sldId id="352" r:id="rId26"/>
    <p:sldId id="350" r:id="rId27"/>
    <p:sldId id="351" r:id="rId28"/>
    <p:sldId id="348" r:id="rId29"/>
    <p:sldId id="349" r:id="rId30"/>
    <p:sldId id="342" r:id="rId31"/>
    <p:sldId id="343" r:id="rId32"/>
    <p:sldId id="327" r:id="rId33"/>
    <p:sldId id="269" r:id="rId34"/>
    <p:sldId id="320" r:id="rId35"/>
    <p:sldId id="321" r:id="rId36"/>
    <p:sldId id="322" r:id="rId37"/>
    <p:sldId id="318" r:id="rId38"/>
    <p:sldId id="334" r:id="rId39"/>
    <p:sldId id="332" r:id="rId40"/>
    <p:sldId id="287" r:id="rId41"/>
    <p:sldId id="305" r:id="rId42"/>
    <p:sldId id="304" r:id="rId43"/>
    <p:sldId id="316" r:id="rId44"/>
    <p:sldId id="328" r:id="rId45"/>
    <p:sldId id="329" r:id="rId46"/>
    <p:sldId id="330" r:id="rId47"/>
    <p:sldId id="331" r:id="rId48"/>
    <p:sldId id="335" r:id="rId49"/>
    <p:sldId id="336" r:id="rId5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0" autoAdjust="0"/>
    <p:restoredTop sz="94671" autoAdjust="0"/>
  </p:normalViewPr>
  <p:slideViewPr>
    <p:cSldViewPr>
      <p:cViewPr>
        <p:scale>
          <a:sx n="66" d="100"/>
          <a:sy n="66" d="100"/>
        </p:scale>
        <p:origin x="6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666E4-0B0E-409A-B63A-FC5A84AE4F1D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E4F26-2D6D-49CF-A554-857E4E277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3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gradFill>
            <a:gsLst>
              <a:gs pos="70000">
                <a:schemeClr val="tx1">
                  <a:lumMod val="85000"/>
                  <a:lumOff val="15000"/>
                </a:schemeClr>
              </a:gs>
              <a:gs pos="4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effectLst/>
                <a:latin typeface="Times" pitchFamily="18" charset="0"/>
                <a:cs typeface="Times" pitchFamily="18" charset="0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28600" y="762000"/>
            <a:ext cx="8763000" cy="5715000"/>
          </a:xfrm>
        </p:spPr>
        <p:txBody>
          <a:bodyPr/>
          <a:lstStyle>
            <a:lvl1pPr marL="365760" indent="-256032">
              <a:buClr>
                <a:schemeClr val="tx1"/>
              </a:buClr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Times" pitchFamily="18" charset="0"/>
              </a:defRPr>
            </a:lvl1pPr>
            <a:lvl2pPr marL="658368" indent="-246888">
              <a:buClr>
                <a:schemeClr val="tx1"/>
              </a:buClr>
              <a:buFont typeface="Georgia" pitchFamily="18" charset="0"/>
              <a:buChar char="–"/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046988" indent="-342900">
              <a:buClr>
                <a:schemeClr val="tx1"/>
              </a:buClr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imes" pitchFamily="18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4"/>
          </p:nvPr>
        </p:nvSpPr>
        <p:spPr>
          <a:xfrm>
            <a:off x="0" y="6553200"/>
            <a:ext cx="3048000" cy="304800"/>
          </a:xfrm>
          <a:gradFill>
            <a:gsLst>
              <a:gs pos="0">
                <a:schemeClr val="bg1"/>
              </a:gs>
              <a:gs pos="95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</p:spPr>
        <p:txBody>
          <a:bodyPr/>
          <a:lstStyle>
            <a:lvl1pPr>
              <a:defRPr sz="1200">
                <a:solidFill>
                  <a:srgbClr val="934C2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CPS2013</a:t>
            </a:r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3048000" y="6553200"/>
            <a:ext cx="5410200" cy="304800"/>
          </a:xfrm>
          <a:gradFill>
            <a:gsLst>
              <a:gs pos="0">
                <a:schemeClr val="bg1"/>
              </a:gs>
              <a:gs pos="98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</p:spPr>
        <p:txBody>
          <a:bodyPr/>
          <a:lstStyle>
            <a:lvl1pPr algn="l">
              <a:defRPr sz="1200">
                <a:solidFill>
                  <a:srgbClr val="8B5D3D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H. Yang - Discovery of the Higgs Boson</a:t>
            </a:r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458200" y="6553200"/>
            <a:ext cx="685800" cy="304800"/>
          </a:xfrm>
          <a:gradFill>
            <a:gsLst>
              <a:gs pos="0">
                <a:schemeClr val="bg1"/>
              </a:gs>
              <a:gs pos="98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</p:spPr>
        <p:txBody>
          <a:bodyPr/>
          <a:lstStyle>
            <a:lvl1pPr>
              <a:defRPr>
                <a:solidFill>
                  <a:srgbClr val="8B5D3D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2742BB7C-7F50-47A5-8C1B-A5634D8F6E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CPS2013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H. Yang - Discovery of the Higgs Boson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4l_FixedScale_NoMuProf2.wm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cds.cern.ch/record/1670066/files/HIG-14-002-pas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cds.cern.ch/record/1670066/files/HIG-14-002-pas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064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Higgs Properties Measurement based on H</a:t>
            </a:r>
            <a:r>
              <a:rPr lang="en-US" dirty="0" smtClean="0">
                <a:sym typeface="Wingdings" pitchFamily="2" charset="2"/>
              </a:rPr>
              <a:t>ZZ*4</a:t>
            </a:r>
            <a:r>
              <a:rPr lang="en-US" dirty="0" smtClean="0">
                <a:latin typeface="MT Extra" pitchFamily="18" charset="2"/>
                <a:sym typeface="Wingdings" pitchFamily="2" charset="2"/>
              </a:rPr>
              <a:t>l</a:t>
            </a:r>
            <a:r>
              <a:rPr lang="en-US" dirty="0" smtClean="0">
                <a:sym typeface="Wingdings" pitchFamily="2" charset="2"/>
              </a:rPr>
              <a:t> with ATLAS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2060848"/>
            <a:ext cx="7520880" cy="4536504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>
                <a:solidFill>
                  <a:schemeClr val="tx1"/>
                </a:solidFill>
              </a:rPr>
              <a:t>Haijun</a:t>
            </a:r>
            <a:r>
              <a:rPr lang="en-US" altLang="zh-CN" sz="2400" dirty="0" smtClean="0">
                <a:solidFill>
                  <a:schemeClr val="tx1"/>
                </a:solidFill>
              </a:rPr>
              <a:t> Yang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(Shanghai Jiao Tong University)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The 9</a:t>
            </a:r>
            <a:r>
              <a:rPr lang="en-US" sz="2400" baseline="30000" dirty="0" smtClean="0">
                <a:solidFill>
                  <a:schemeClr val="tx1"/>
                </a:solidFill>
              </a:rPr>
              <a:t>th</a:t>
            </a:r>
            <a:r>
              <a:rPr lang="en-US" sz="2400" dirty="0" smtClean="0">
                <a:solidFill>
                  <a:schemeClr val="tx1"/>
                </a:solidFill>
              </a:rPr>
              <a:t> Workshop of </a:t>
            </a:r>
            <a:r>
              <a:rPr lang="en-US" sz="2400" dirty="0" err="1" smtClean="0">
                <a:solidFill>
                  <a:schemeClr val="tx1"/>
                </a:solidFill>
              </a:rPr>
              <a:t>TeV</a:t>
            </a:r>
            <a:r>
              <a:rPr lang="en-US" sz="2400" dirty="0" smtClean="0">
                <a:solidFill>
                  <a:schemeClr val="tx1"/>
                </a:solidFill>
              </a:rPr>
              <a:t> Physics Working Group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Sun </a:t>
            </a:r>
            <a:r>
              <a:rPr lang="en-US" sz="2400" dirty="0" err="1" smtClean="0">
                <a:solidFill>
                  <a:schemeClr val="tx1"/>
                </a:solidFill>
              </a:rPr>
              <a:t>Yat-sen</a:t>
            </a:r>
            <a:r>
              <a:rPr lang="en-US" sz="2400" dirty="0" smtClean="0">
                <a:solidFill>
                  <a:schemeClr val="tx1"/>
                </a:solidFill>
              </a:rPr>
              <a:t> University, Guangzhou, China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May 15-18, 2014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84016"/>
            <a:ext cx="4408511" cy="115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1944216" cy="233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69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7"/>
    </mc:Choice>
    <mc:Fallback xmlns="">
      <p:transition spd="slow" advTm="1084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Selected Higgs Candidates</a:t>
            </a:r>
            <a:endParaRPr lang="en-US" dirty="0"/>
          </a:p>
        </p:txBody>
      </p:sp>
      <p:pic>
        <p:nvPicPr>
          <p:cNvPr id="5" name="Picture 7" descr="run204769_evt71902630_VP1Base.png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9" y="4365104"/>
            <a:ext cx="3662877" cy="2373248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0639"/>
            <a:ext cx="3744416" cy="353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3968" y="2564904"/>
            <a:ext cx="4666478" cy="428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355976" y="776898"/>
            <a:ext cx="46442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BR(H</a:t>
            </a:r>
            <a:r>
              <a:rPr lang="en-US" sz="2000" b="1" dirty="0" smtClean="0">
                <a:solidFill>
                  <a:srgbClr val="C00000"/>
                </a:solidFill>
                <a:sym typeface="Wingdings" pitchFamily="2" charset="2"/>
              </a:rPr>
              <a:t>ZZ*) = 2.63%, BR(ZZ*4l)=0.45%   </a:t>
            </a:r>
          </a:p>
          <a:p>
            <a:r>
              <a:rPr lang="en-US" sz="2000" b="1" dirty="0">
                <a:solidFill>
                  <a:srgbClr val="C00000"/>
                </a:solidFill>
                <a:sym typeface="Wingdings" pitchFamily="2" charset="2"/>
              </a:rPr>
              <a:t>About 68 H ZZ*4l events produced</a:t>
            </a:r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  <a:sym typeface="Wingdings" pitchFamily="2" charset="2"/>
              </a:rPr>
              <a:t>Observed 32 candidates (16 Higgs signal)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72816"/>
            <a:ext cx="45908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4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"/>
    </mc:Choice>
    <mc:Fallback xmlns="">
      <p:transition spd="slow" advTm="128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HZZ*4</a:t>
            </a:r>
            <a:r>
              <a:rPr lang="en-US" dirty="0">
                <a:latin typeface="MT Extra" pitchFamily="18" charset="2"/>
                <a:sym typeface="Wingdings" pitchFamily="2" charset="2"/>
              </a:rPr>
              <a:t>l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:Mass </a:t>
            </a:r>
            <a:r>
              <a:rPr lang="en-US" dirty="0">
                <a:sym typeface="Wingdings" pitchFamily="2" charset="2"/>
              </a:rPr>
              <a:t>Calibration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4" y="764704"/>
            <a:ext cx="4026396" cy="392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92696"/>
            <a:ext cx="4306738" cy="406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932040" y="1899938"/>
            <a:ext cx="864096" cy="27093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59832" y="3356992"/>
            <a:ext cx="180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4414838" y="5067808"/>
            <a:ext cx="4536504" cy="15388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BR</a:t>
            </a:r>
            <a:r>
              <a:rPr lang="en-US" altLang="zh-CN" sz="2000" b="1" dirty="0">
                <a:solidFill>
                  <a:srgbClr val="FF0000"/>
                </a:solidFill>
                <a:ea typeface="宋体" pitchFamily="2" charset="-122"/>
              </a:rPr>
              <a:t>(meas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itchFamily="2" charset="-122"/>
              </a:rPr>
              <a:t>.)=(3.20</a:t>
            </a:r>
            <a:r>
              <a:rPr lang="en-US" altLang="zh-CN" sz="2000" b="1" dirty="0" smtClean="0">
                <a:solidFill>
                  <a:srgbClr val="FF0000"/>
                </a:solidFill>
                <a:latin typeface="Georgia" pitchFamily="18" charset="0"/>
                <a:ea typeface="宋体" pitchFamily="2" charset="-122"/>
              </a:rPr>
              <a:t>±0.25±0.13)×10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Georgia" pitchFamily="18" charset="0"/>
                <a:ea typeface="宋体" pitchFamily="2" charset="-122"/>
              </a:rPr>
              <a:t>-6</a:t>
            </a:r>
            <a:endParaRPr lang="en-US" sz="2000" b="1" baseline="30000" dirty="0">
              <a:solidFill>
                <a:srgbClr val="FF0000"/>
              </a:solidFill>
            </a:endParaRP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BR</a:t>
            </a:r>
            <a:r>
              <a:rPr lang="en-US" altLang="zh-CN" sz="2000" b="1" dirty="0">
                <a:solidFill>
                  <a:srgbClr val="FF0000"/>
                </a:solidFill>
                <a:ea typeface="宋体" pitchFamily="2" charset="-122"/>
              </a:rPr>
              <a:t>(SM NLO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itchFamily="2" charset="-122"/>
              </a:rPr>
              <a:t>)=(3.33</a:t>
            </a:r>
            <a:r>
              <a:rPr lang="en-US" altLang="zh-CN" sz="2000" b="1" dirty="0" smtClean="0">
                <a:solidFill>
                  <a:srgbClr val="FF0000"/>
                </a:solidFill>
                <a:latin typeface="Georgia" pitchFamily="18" charset="0"/>
                <a:ea typeface="宋体" pitchFamily="2" charset="-122"/>
              </a:rPr>
              <a:t>±0.01)×10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Georgia" pitchFamily="18" charset="0"/>
                <a:ea typeface="宋体" pitchFamily="2" charset="-122"/>
              </a:rPr>
              <a:t>-6</a:t>
            </a:r>
          </a:p>
          <a:p>
            <a:pPr marL="0" lvl="1" indent="0" eaLnBrk="1" hangingPunct="1"/>
            <a:r>
              <a:rPr lang="en-US" sz="1800" b="1" dirty="0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sz="1800" b="1" baseline="-25000" dirty="0" smtClean="0">
                <a:solidFill>
                  <a:srgbClr val="FF0000"/>
                </a:solidFill>
              </a:rPr>
              <a:t>(PS)</a:t>
            </a:r>
            <a:r>
              <a:rPr lang="en-US" sz="1800" b="1" dirty="0" smtClean="0">
                <a:solidFill>
                  <a:srgbClr val="FF0000"/>
                </a:solidFill>
              </a:rPr>
              <a:t>=107.3 </a:t>
            </a:r>
            <a:r>
              <a:rPr lang="en-US" sz="1800" b="1" dirty="0" smtClean="0">
                <a:solidFill>
                  <a:srgbClr val="FF0000"/>
                </a:solidFill>
                <a:latin typeface="Georgia"/>
              </a:rPr>
              <a:t>± </a:t>
            </a:r>
            <a:r>
              <a:rPr lang="en-US" sz="1800" b="1" dirty="0" smtClean="0">
                <a:solidFill>
                  <a:srgbClr val="FF0000"/>
                </a:solidFill>
              </a:rPr>
              <a:t>8.8 </a:t>
            </a:r>
            <a:r>
              <a:rPr lang="en-US" sz="1800" b="1" dirty="0" smtClean="0">
                <a:solidFill>
                  <a:srgbClr val="FF0000"/>
                </a:solidFill>
                <a:latin typeface="Georgia"/>
              </a:rPr>
              <a:t>± </a:t>
            </a:r>
            <a:r>
              <a:rPr lang="en-US" sz="1800" b="1" dirty="0" smtClean="0">
                <a:solidFill>
                  <a:srgbClr val="FF0000"/>
                </a:solidFill>
              </a:rPr>
              <a:t>4.0 </a:t>
            </a:r>
            <a:r>
              <a:rPr lang="en-US" sz="1800" b="1" dirty="0" smtClean="0">
                <a:solidFill>
                  <a:srgbClr val="FF0000"/>
                </a:solidFill>
                <a:latin typeface="Georgia"/>
              </a:rPr>
              <a:t>± </a:t>
            </a:r>
            <a:r>
              <a:rPr lang="en-US" sz="1800" b="1" dirty="0" smtClean="0">
                <a:solidFill>
                  <a:srgbClr val="FF0000"/>
                </a:solidFill>
              </a:rPr>
              <a:t>3.0 (</a:t>
            </a:r>
            <a:r>
              <a:rPr lang="en-US" sz="1800" b="1" dirty="0" err="1" smtClean="0">
                <a:solidFill>
                  <a:srgbClr val="FF0000"/>
                </a:solidFill>
              </a:rPr>
              <a:t>fb</a:t>
            </a:r>
            <a:r>
              <a:rPr lang="en-US" sz="1800" b="1" dirty="0" smtClean="0">
                <a:solidFill>
                  <a:srgbClr val="FF0000"/>
                </a:solidFill>
              </a:rPr>
              <a:t>)</a:t>
            </a:r>
          </a:p>
          <a:p>
            <a:pPr marL="0" lvl="1" indent="0" eaLnBrk="1" hangingPunct="1"/>
            <a:r>
              <a:rPr lang="en-US" sz="1800" b="1" dirty="0" smtClean="0">
                <a:solidFill>
                  <a:srgbClr val="FF0000"/>
                </a:solidFill>
              </a:rPr>
              <a:t>(arXiv:1403.5657, </a:t>
            </a:r>
          </a:p>
          <a:p>
            <a:pPr marL="0" lvl="1" indent="0" eaLnBrk="1" hangingPunct="1"/>
            <a:r>
              <a:rPr lang="en-US" sz="1800" b="1" dirty="0" smtClean="0">
                <a:solidFill>
                  <a:srgbClr val="FF0000"/>
                </a:solidFill>
              </a:rPr>
              <a:t>accepted by PRL on May 7, 2014)</a:t>
            </a:r>
            <a:endParaRPr lang="en-US" sz="1800" b="1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385652"/>
            <a:ext cx="3384375" cy="2427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00" y="2229976"/>
            <a:ext cx="1612275" cy="102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163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"/>
    </mc:Choice>
    <mc:Fallback xmlns="">
      <p:transition spd="slow" advTm="1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Detection Significance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508104" y="2924943"/>
            <a:ext cx="3384376" cy="2376265"/>
          </a:xfrm>
          <a:solidFill>
            <a:srgbClr val="FFC000">
              <a:alpha val="30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2200" b="1" dirty="0" smtClean="0">
                <a:solidFill>
                  <a:srgbClr val="FF0000"/>
                </a:solidFill>
                <a:sym typeface="Wingdings" pitchFamily="2" charset="2"/>
              </a:rPr>
              <a:t> Signal significance </a:t>
            </a:r>
          </a:p>
          <a:p>
            <a:pPr marL="109728" indent="0">
              <a:buNone/>
            </a:pPr>
            <a:r>
              <a:rPr lang="en-US" sz="2200" b="1" dirty="0" smtClean="0">
                <a:solidFill>
                  <a:srgbClr val="FF0000"/>
                </a:solidFill>
                <a:sym typeface="Wingdings" pitchFamily="2" charset="2"/>
              </a:rPr>
              <a:t>     6.6 </a:t>
            </a:r>
            <a:r>
              <a:rPr lang="en-US" sz="2200" b="1" dirty="0" smtClean="0">
                <a:solidFill>
                  <a:srgbClr val="FF0000"/>
                </a:solidFill>
                <a:latin typeface="Symbol" pitchFamily="18" charset="2"/>
                <a:sym typeface="Wingdings" pitchFamily="2" charset="2"/>
              </a:rPr>
              <a:t>s</a:t>
            </a:r>
            <a:r>
              <a:rPr lang="en-US" sz="2200" b="1" dirty="0" smtClean="0">
                <a:solidFill>
                  <a:srgbClr val="FF0000"/>
                </a:solidFill>
                <a:sym typeface="Wingdings" pitchFamily="2" charset="2"/>
              </a:rPr>
              <a:t> (Measured)</a:t>
            </a:r>
          </a:p>
          <a:p>
            <a:pPr marL="109728" indent="0">
              <a:buNone/>
            </a:pPr>
            <a:r>
              <a:rPr lang="en-US" sz="2200" b="1" dirty="0" smtClean="0">
                <a:solidFill>
                  <a:srgbClr val="FF0000"/>
                </a:solidFill>
                <a:sym typeface="Wingdings" pitchFamily="2" charset="2"/>
              </a:rPr>
              <a:t>     4.4 </a:t>
            </a:r>
            <a:r>
              <a:rPr lang="en-US" sz="2200" b="1" dirty="0" smtClean="0">
                <a:solidFill>
                  <a:srgbClr val="FF0000"/>
                </a:solidFill>
                <a:latin typeface="Symbol" pitchFamily="18" charset="2"/>
                <a:sym typeface="Wingdings" pitchFamily="2" charset="2"/>
              </a:rPr>
              <a:t>s </a:t>
            </a:r>
            <a:r>
              <a:rPr lang="en-US" sz="2200" b="1" dirty="0" smtClean="0">
                <a:solidFill>
                  <a:srgbClr val="FF0000"/>
                </a:solidFill>
                <a:sym typeface="Wingdings" pitchFamily="2" charset="2"/>
              </a:rPr>
              <a:t>(Expected)</a:t>
            </a:r>
          </a:p>
          <a:p>
            <a:pPr marL="109728" indent="0">
              <a:buNone/>
            </a:pPr>
            <a:endParaRPr lang="en-US" sz="2200" b="1" dirty="0" smtClean="0">
              <a:solidFill>
                <a:srgbClr val="FF0000"/>
              </a:solidFill>
              <a:sym typeface="Wingdings" pitchFamily="2" charset="2"/>
            </a:endParaRPr>
          </a:p>
          <a:p>
            <a:pPr marL="109728" indent="0">
              <a:buNone/>
            </a:pPr>
            <a:r>
              <a:rPr lang="en-US" sz="2200" b="1" dirty="0" smtClean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en-US" sz="2200" b="1" dirty="0">
                <a:solidFill>
                  <a:srgbClr val="FF0000"/>
                </a:solidFill>
                <a:sym typeface="Wingdings" pitchFamily="2" charset="2"/>
              </a:rPr>
              <a:t>&gt;</a:t>
            </a:r>
            <a:r>
              <a:rPr lang="en-US" sz="2200" b="1" dirty="0" smtClean="0">
                <a:solidFill>
                  <a:srgbClr val="FF0000"/>
                </a:solidFill>
              </a:rPr>
              <a:t> 5</a:t>
            </a:r>
            <a:r>
              <a:rPr lang="en-US" sz="2200" b="1" dirty="0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sz="2200" b="1" dirty="0" smtClean="0">
                <a:solidFill>
                  <a:srgbClr val="FF0000"/>
                </a:solidFill>
              </a:rPr>
              <a:t> discovery in </a:t>
            </a:r>
          </a:p>
          <a:p>
            <a:pPr marL="109728" indent="0">
              <a:buNone/>
            </a:pPr>
            <a:r>
              <a:rPr lang="en-US" sz="2200" b="1" dirty="0" smtClean="0">
                <a:solidFill>
                  <a:srgbClr val="FF0000"/>
                </a:solidFill>
              </a:rPr>
              <a:t>     H</a:t>
            </a:r>
            <a:r>
              <a:rPr lang="en-US" sz="2200" b="1" dirty="0" smtClean="0">
                <a:solidFill>
                  <a:srgbClr val="FF0000"/>
                </a:solidFill>
                <a:sym typeface="Wingdings" pitchFamily="2" charset="2"/>
              </a:rPr>
              <a:t>ZZ*4</a:t>
            </a:r>
            <a:r>
              <a:rPr lang="en-US" sz="2200" b="1" dirty="0" smtClean="0">
                <a:solidFill>
                  <a:srgbClr val="FF0000"/>
                </a:solidFill>
                <a:latin typeface="MT Extra" pitchFamily="18" charset="2"/>
                <a:sym typeface="Wingdings" pitchFamily="2" charset="2"/>
              </a:rPr>
              <a:t>l</a:t>
            </a:r>
            <a:r>
              <a:rPr lang="en-US" sz="22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</a:rPr>
              <a:t> channel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43724"/>
            <a:ext cx="4968552" cy="4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15" y="764704"/>
            <a:ext cx="6550905" cy="15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632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"/>
    </mc:Choice>
    <mc:Fallback xmlns="">
      <p:transition spd="slow" advTm="128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Mass Measurement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3960440" cy="18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64021"/>
            <a:ext cx="4607772" cy="103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Brace 4"/>
          <p:cNvSpPr/>
          <p:nvPr/>
        </p:nvSpPr>
        <p:spPr>
          <a:xfrm>
            <a:off x="4139952" y="908720"/>
            <a:ext cx="432048" cy="15121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4127945" cy="398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33687"/>
            <a:ext cx="4175189" cy="399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9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Higgs Mass Measurements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FC9E6BE-B6C7-4DF5-B2B3-01CD5861EFD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pic>
        <p:nvPicPr>
          <p:cNvPr id="3687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58824"/>
            <a:ext cx="3757240" cy="360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1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765175"/>
            <a:ext cx="539273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1557338"/>
            <a:ext cx="5284787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3" name="TextBox 9"/>
          <p:cNvSpPr txBox="1">
            <a:spLocks noChangeArrowheads="1"/>
          </p:cNvSpPr>
          <p:nvPr/>
        </p:nvSpPr>
        <p:spPr bwMode="auto">
          <a:xfrm>
            <a:off x="5003800" y="5981278"/>
            <a:ext cx="3945311" cy="707886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It is compatible with </a:t>
            </a:r>
            <a:r>
              <a:rPr lang="en-US" sz="2000" b="1" dirty="0" smtClean="0">
                <a:solidFill>
                  <a:srgbClr val="0000FF"/>
                </a:solidFill>
                <a:latin typeface="Symbol" pitchFamily="18" charset="2"/>
                <a:ea typeface="宋体" pitchFamily="2" charset="-122"/>
              </a:rPr>
              <a:t>D</a:t>
            </a:r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M</a:t>
            </a:r>
            <a:r>
              <a:rPr lang="en-US" sz="2000" b="1" baseline="-25000" dirty="0" smtClean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H </a:t>
            </a:r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= 0 at </a:t>
            </a:r>
          </a:p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t</a:t>
            </a:r>
            <a:r>
              <a:rPr lang="en-US" altLang="zh-CN" sz="2000" b="1" dirty="0" smtClean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he level of  1.2</a:t>
            </a:r>
            <a:r>
              <a:rPr lang="en-US" altLang="zh-CN" sz="2000" b="1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%, 2.5</a:t>
            </a:r>
            <a:r>
              <a:rPr lang="en-US" altLang="zh-CN" sz="2000" b="1" dirty="0">
                <a:solidFill>
                  <a:srgbClr val="0000FF"/>
                </a:solidFill>
                <a:latin typeface="Symbol" pitchFamily="18" charset="2"/>
                <a:ea typeface="宋体" pitchFamily="2" charset="-122"/>
              </a:rPr>
              <a:t>s</a:t>
            </a:r>
            <a:endParaRPr lang="en-US" sz="2000" b="1" dirty="0">
              <a:solidFill>
                <a:srgbClr val="0000FF"/>
              </a:solidFill>
              <a:latin typeface="Symbol" pitchFamily="18" charset="2"/>
              <a:ea typeface="宋体" pitchFamily="2" charset="-122"/>
            </a:endParaRPr>
          </a:p>
        </p:txBody>
      </p:sp>
      <p:pic>
        <p:nvPicPr>
          <p:cNvPr id="3687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60575"/>
            <a:ext cx="3932237" cy="377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4644008" y="3573016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68144" y="2420888"/>
            <a:ext cx="0" cy="30963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872681"/>
            <a:ext cx="4831209" cy="65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44535"/>
            <a:ext cx="4687193" cy="612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>
            <a:off x="1763688" y="5229200"/>
            <a:ext cx="648072" cy="576064"/>
          </a:xfrm>
          <a:prstGeom prst="downArrow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83768" y="5333146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Combined mass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074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"/>
    </mc:Choice>
    <mc:Fallback xmlns="">
      <p:transition spd="slow" advTm="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Measurements of Higgs Signal Strength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E4B35B2-083C-4F7B-AA7E-62169AC03132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40964" name="TextBox 6"/>
          <p:cNvSpPr txBox="1">
            <a:spLocks noChangeArrowheads="1"/>
          </p:cNvSpPr>
          <p:nvPr/>
        </p:nvSpPr>
        <p:spPr bwMode="auto">
          <a:xfrm>
            <a:off x="35372" y="692696"/>
            <a:ext cx="511269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è"/>
            </a:pPr>
            <a:r>
              <a:rPr lang="en-US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S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ignal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strength for H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ZZ*4</a:t>
            </a:r>
            <a:r>
              <a:rPr lang="en-US" b="1" dirty="0" smtClean="0">
                <a:solidFill>
                  <a:srgbClr val="FF0000"/>
                </a:solidFill>
                <a:latin typeface="MT Extra" pitchFamily="18" charset="2"/>
                <a:ea typeface="宋体" pitchFamily="2" charset="-122"/>
                <a:sym typeface="Wingdings" pitchFamily="2" charset="2"/>
              </a:rPr>
              <a:t>l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:</a:t>
            </a:r>
          </a:p>
          <a:p>
            <a:pPr marL="0" indent="0" eaLnBrk="1" hangingPunct="1"/>
            <a:r>
              <a:rPr lang="en-US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  </a:t>
            </a:r>
            <a:r>
              <a:rPr lang="en-US" b="1" dirty="0" smtClean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m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= 1.4±0.4</a:t>
            </a:r>
          </a:p>
          <a:p>
            <a:pPr marL="0" indent="0" eaLnBrk="1" hangingPunct="1"/>
            <a:endParaRPr lang="en-US" b="1" dirty="0" smtClean="0">
              <a:solidFill>
                <a:srgbClr val="FF00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Char char="è"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Combined signal strength </a:t>
            </a:r>
          </a:p>
          <a:p>
            <a:pPr marL="0" indent="0" eaLnBrk="1" hangingPunct="1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   </a:t>
            </a:r>
            <a:r>
              <a:rPr lang="en-US" b="1" dirty="0" smtClean="0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m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= 1.3±0.2  (ATLAS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) </a:t>
            </a:r>
          </a:p>
        </p:txBody>
      </p:sp>
      <p:sp>
        <p:nvSpPr>
          <p:cNvPr id="40967" name="TextBox 10"/>
          <p:cNvSpPr txBox="1">
            <a:spLocks noChangeArrowheads="1"/>
          </p:cNvSpPr>
          <p:nvPr/>
        </p:nvSpPr>
        <p:spPr bwMode="auto">
          <a:xfrm>
            <a:off x="179388" y="5877272"/>
            <a:ext cx="3004540" cy="400110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ATLAS-CONF-2014-009</a:t>
            </a:r>
          </a:p>
        </p:txBody>
      </p:sp>
      <p:graphicFrame>
        <p:nvGraphicFramePr>
          <p:cNvPr id="4096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45121"/>
              </p:ext>
            </p:extLst>
          </p:nvPr>
        </p:nvGraphicFramePr>
        <p:xfrm>
          <a:off x="323527" y="3212976"/>
          <a:ext cx="2840423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3" imgW="886680" imgH="447840" progId="Equation.3">
                  <p:embed/>
                </p:oleObj>
              </mc:Choice>
              <mc:Fallback>
                <p:oleObj name="Equation" r:id="rId3" imgW="886680" imgH="44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7" y="3212976"/>
                        <a:ext cx="2840423" cy="1440160"/>
                      </a:xfrm>
                      <a:prstGeom prst="rect">
                        <a:avLst/>
                      </a:prstGeom>
                      <a:solidFill>
                        <a:srgbClr val="FF0000">
                          <a:alpha val="5098"/>
                        </a:srgb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89050"/>
            <a:ext cx="4254941" cy="55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"/>
    </mc:Choice>
    <mc:Fallback xmlns="">
      <p:transition spd="slow" advTm="79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>
                <a:sym typeface="Wingdings" pitchFamily="2" charset="2"/>
              </a:rPr>
              <a:t>ZZ*4l : Spin and </a:t>
            </a:r>
            <a:r>
              <a:rPr lang="en-US" dirty="0" smtClean="0">
                <a:sym typeface="Wingdings" pitchFamily="2" charset="2"/>
              </a:rPr>
              <a:t>Parity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712968" cy="593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"/>
    </mc:Choice>
    <mc:Fallback xmlns="">
      <p:transition spd="slow" advTm="19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</a:t>
            </a:r>
            <a:r>
              <a:rPr lang="en-US" dirty="0">
                <a:sym typeface="Wingdings" pitchFamily="2" charset="2"/>
              </a:rPr>
              <a:t>ZZ*4l : Spin and </a:t>
            </a:r>
            <a:r>
              <a:rPr lang="en-US" dirty="0" smtClean="0">
                <a:sym typeface="Wingdings" pitchFamily="2" charset="2"/>
              </a:rPr>
              <a:t>Parity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1D2F88-0DFC-493A-A36C-59BDB6B294E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sp>
        <p:nvSpPr>
          <p:cNvPr id="46084" name="Rectangle 6"/>
          <p:cNvSpPr>
            <a:spLocks noChangeArrowheads="1"/>
          </p:cNvSpPr>
          <p:nvPr/>
        </p:nvSpPr>
        <p:spPr bwMode="auto">
          <a:xfrm>
            <a:off x="381000" y="5757863"/>
            <a:ext cx="3736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Observed 0</a:t>
            </a:r>
            <a:r>
              <a:rPr lang="en-US" sz="2000" b="1" baseline="30000" dirty="0">
                <a:solidFill>
                  <a:srgbClr val="C00000"/>
                </a:solidFill>
              </a:rPr>
              <a:t>- </a:t>
            </a:r>
            <a:r>
              <a:rPr lang="en-US" sz="2000" b="1" dirty="0">
                <a:solidFill>
                  <a:srgbClr val="C00000"/>
                </a:solidFill>
              </a:rPr>
              <a:t>exclusion 97.8% </a:t>
            </a:r>
            <a:endParaRPr lang="en-US" sz="2000" dirty="0"/>
          </a:p>
        </p:txBody>
      </p:sp>
      <p:sp>
        <p:nvSpPr>
          <p:cNvPr id="46085" name="Rectangle 7"/>
          <p:cNvSpPr>
            <a:spLocks noChangeArrowheads="1"/>
          </p:cNvSpPr>
          <p:nvPr/>
        </p:nvSpPr>
        <p:spPr bwMode="auto">
          <a:xfrm>
            <a:off x="381000" y="5989638"/>
            <a:ext cx="3267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Observed 1</a:t>
            </a:r>
            <a:r>
              <a:rPr lang="en-US" sz="2000" b="1" baseline="30000" dirty="0">
                <a:solidFill>
                  <a:srgbClr val="C00000"/>
                </a:solidFill>
              </a:rPr>
              <a:t>+ </a:t>
            </a:r>
            <a:r>
              <a:rPr lang="en-US" sz="2000" b="1" dirty="0">
                <a:solidFill>
                  <a:srgbClr val="C00000"/>
                </a:solidFill>
              </a:rPr>
              <a:t>exclusion 99.8</a:t>
            </a:r>
            <a:r>
              <a:rPr lang="en-US" sz="2000" b="1" dirty="0" smtClean="0">
                <a:solidFill>
                  <a:srgbClr val="C00000"/>
                </a:solidFill>
              </a:rPr>
              <a:t>%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838200" y="2576513"/>
            <a:ext cx="152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MVA:  m</a:t>
            </a:r>
            <a:r>
              <a:rPr lang="en-US" baseline="-25000"/>
              <a:t>Z1</a:t>
            </a:r>
            <a:r>
              <a:rPr lang="en-US"/>
              <a:t>, m</a:t>
            </a:r>
            <a:r>
              <a:rPr lang="en-US" baseline="-25000"/>
              <a:t>Z2</a:t>
            </a:r>
            <a:r>
              <a:rPr lang="en-US"/>
              <a:t> + decay angles</a:t>
            </a:r>
          </a:p>
        </p:txBody>
      </p:sp>
      <p:pic>
        <p:nvPicPr>
          <p:cNvPr id="460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836712"/>
            <a:ext cx="3581400" cy="329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405313"/>
            <a:ext cx="448468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TextBox 11"/>
          <p:cNvSpPr txBox="1">
            <a:spLocks noChangeArrowheads="1"/>
          </p:cNvSpPr>
          <p:nvPr/>
        </p:nvSpPr>
        <p:spPr bwMode="auto">
          <a:xfrm>
            <a:off x="7162800" y="2424113"/>
            <a:ext cx="611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0</a:t>
            </a:r>
            <a:r>
              <a:rPr lang="en-US" baseline="3000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+</a:t>
            </a:r>
          </a:p>
        </p:txBody>
      </p:sp>
      <p:pic>
        <p:nvPicPr>
          <p:cNvPr id="460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6712"/>
            <a:ext cx="37338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1" name="TextBox 13"/>
          <p:cNvSpPr txBox="1">
            <a:spLocks noChangeArrowheads="1"/>
          </p:cNvSpPr>
          <p:nvPr/>
        </p:nvSpPr>
        <p:spPr bwMode="auto">
          <a:xfrm>
            <a:off x="3352800" y="2571750"/>
            <a:ext cx="611188" cy="4619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0</a:t>
            </a:r>
            <a:r>
              <a:rPr lang="en-US" baseline="3000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+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276600" y="2957513"/>
            <a:ext cx="228600" cy="53340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2813" y="2876550"/>
            <a:ext cx="611187" cy="46196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-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19200" y="3338513"/>
            <a:ext cx="304800" cy="4572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5" name="TextBox 17"/>
          <p:cNvSpPr txBox="1">
            <a:spLocks noChangeArrowheads="1"/>
          </p:cNvSpPr>
          <p:nvPr/>
        </p:nvSpPr>
        <p:spPr bwMode="auto">
          <a:xfrm>
            <a:off x="5791200" y="2500313"/>
            <a:ext cx="611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0</a:t>
            </a:r>
            <a:r>
              <a:rPr lang="en-US" baseline="3000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-</a:t>
            </a:r>
          </a:p>
        </p:txBody>
      </p:sp>
      <p:sp>
        <p:nvSpPr>
          <p:cNvPr id="46096" name="TextBox 18"/>
          <p:cNvSpPr txBox="1">
            <a:spLocks noChangeArrowheads="1"/>
          </p:cNvSpPr>
          <p:nvPr/>
        </p:nvSpPr>
        <p:spPr bwMode="auto">
          <a:xfrm>
            <a:off x="533400" y="4437112"/>
            <a:ext cx="3373438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 dirty="0">
                <a:latin typeface="Arial" pitchFamily="34" charset="0"/>
                <a:ea typeface="宋体" pitchFamily="2" charset="-122"/>
              </a:rPr>
              <a:t>BDT analysis variables:</a:t>
            </a:r>
          </a:p>
          <a:p>
            <a:pPr eaLnBrk="1" hangingPunct="1"/>
            <a:r>
              <a:rPr lang="en-US" sz="1600" b="1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 m</a:t>
            </a:r>
            <a:r>
              <a:rPr lang="en-US" sz="1600" b="1" baseline="-25000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Z1</a:t>
            </a:r>
            <a:r>
              <a:rPr lang="en-US" sz="1600" b="1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, m</a:t>
            </a:r>
            <a:r>
              <a:rPr lang="en-US" sz="1600" b="1" baseline="-25000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Z2</a:t>
            </a:r>
            <a:r>
              <a:rPr lang="en-US" sz="1600" b="1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 from  Higgs --&gt; ZZ* </a:t>
            </a:r>
            <a:r>
              <a:rPr lang="en-US" sz="1600" b="1" dirty="0">
                <a:solidFill>
                  <a:srgbClr val="0066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4l</a:t>
            </a:r>
            <a:endParaRPr lang="en-US" sz="1600" b="1" dirty="0">
              <a:solidFill>
                <a:srgbClr val="0066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r>
              <a:rPr lang="en-US" sz="1600" b="1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+ production and decay angles</a:t>
            </a:r>
          </a:p>
        </p:txBody>
      </p:sp>
      <p:sp>
        <p:nvSpPr>
          <p:cNvPr id="46097" name="TextBox 19"/>
          <p:cNvSpPr txBox="1">
            <a:spLocks noChangeArrowheads="1"/>
          </p:cNvSpPr>
          <p:nvPr/>
        </p:nvSpPr>
        <p:spPr bwMode="auto">
          <a:xfrm>
            <a:off x="381000" y="5395913"/>
            <a:ext cx="2457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Exclusion (1-CL</a:t>
            </a:r>
            <a:r>
              <a:rPr lang="en-US" sz="2000" b="1" baseline="-250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s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 ):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95536" y="6341318"/>
            <a:ext cx="35187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Observed </a:t>
            </a:r>
            <a:r>
              <a:rPr lang="en-US" sz="2000" b="1" dirty="0" smtClean="0">
                <a:solidFill>
                  <a:srgbClr val="C00000"/>
                </a:solidFill>
              </a:rPr>
              <a:t>2</a:t>
            </a:r>
            <a:r>
              <a:rPr lang="en-US" sz="2000" b="1" baseline="30000" dirty="0" smtClean="0">
                <a:solidFill>
                  <a:srgbClr val="C00000"/>
                </a:solidFill>
              </a:rPr>
              <a:t>+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m</a:t>
            </a:r>
            <a:r>
              <a:rPr lang="en-US" sz="2000" b="1" baseline="30000" dirty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exclusion 83.2%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513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"/>
    </mc:Choice>
    <mc:Fallback xmlns="">
      <p:transition spd="slow" advTm="18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Probing Higgs Production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7" y="980728"/>
            <a:ext cx="8838599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59295"/>
            <a:ext cx="4609171" cy="398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Bent-Up Arrow 5"/>
          <p:cNvSpPr/>
          <p:nvPr/>
        </p:nvSpPr>
        <p:spPr>
          <a:xfrm rot="10800000" flipH="1">
            <a:off x="8388424" y="2204864"/>
            <a:ext cx="396044" cy="864096"/>
          </a:xfrm>
          <a:prstGeom prst="bentUpArrow">
            <a:avLst>
              <a:gd name="adj1" fmla="val 13456"/>
              <a:gd name="adj2" fmla="val 2884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16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"/>
    </mc:Choice>
    <mc:Fallback xmlns="">
      <p:transition spd="slow" advTm="2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Higgs Production: </a:t>
            </a:r>
            <a:r>
              <a:rPr lang="en-US" dirty="0" err="1"/>
              <a:t>ggF</a:t>
            </a:r>
            <a:r>
              <a:rPr lang="en-US" dirty="0"/>
              <a:t> </a:t>
            </a:r>
            <a:r>
              <a:rPr lang="en-US" dirty="0" err="1"/>
              <a:t>vs.VBF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6422B4-0A62-4320-8C26-7B67BF8C4542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4762500" y="644525"/>
            <a:ext cx="411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sz="1400"/>
              <a:t>μ</a:t>
            </a:r>
            <a:r>
              <a:rPr lang="en-GB" sz="1400" baseline="-25000"/>
              <a:t>VBF+VH</a:t>
            </a:r>
            <a:r>
              <a:rPr lang="en-GB" sz="1400"/>
              <a:t> vs μ</a:t>
            </a:r>
            <a:r>
              <a:rPr lang="en-GB" sz="1400" baseline="-25000"/>
              <a:t>ggF+ttH</a:t>
            </a:r>
            <a:r>
              <a:rPr lang="en-GB" sz="1400"/>
              <a:t>  potentially modified by B/B</a:t>
            </a:r>
            <a:r>
              <a:rPr lang="en-GB" sz="1400" baseline="-25000"/>
              <a:t>SM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85" y="836712"/>
            <a:ext cx="4548431" cy="58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16864"/>
            <a:ext cx="3389069" cy="2512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029" y="3816424"/>
            <a:ext cx="3912435" cy="299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429000"/>
            <a:ext cx="3327642" cy="369332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Compatibility with </a:t>
            </a:r>
            <a:r>
              <a:rPr lang="en-US" dirty="0" err="1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baseline="-25000" dirty="0" err="1" smtClean="0">
                <a:solidFill>
                  <a:srgbClr val="FF0000"/>
                </a:solidFill>
              </a:rPr>
              <a:t>VBF</a:t>
            </a:r>
            <a:r>
              <a:rPr lang="en-US" dirty="0" smtClean="0">
                <a:solidFill>
                  <a:srgbClr val="FF0000"/>
                </a:solidFill>
              </a:rPr>
              <a:t>=0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 4.1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Wingdings" pitchFamily="2" charset="2"/>
              </a:rPr>
              <a:t>s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9364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33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762000"/>
            <a:ext cx="8763000" cy="3819128"/>
          </a:xfrm>
        </p:spPr>
        <p:txBody>
          <a:bodyPr>
            <a:normAutofit/>
          </a:bodyPr>
          <a:lstStyle/>
          <a:p>
            <a:pPr marL="566737" indent="-457200">
              <a:lnSpc>
                <a:spcPct val="130000"/>
              </a:lnSpc>
              <a:buFont typeface="Courier New" pitchFamily="49" charset="0"/>
              <a:buChar char="o"/>
            </a:pPr>
            <a:r>
              <a:rPr lang="en-US" dirty="0" smtClean="0">
                <a:ea typeface="宋体" pitchFamily="2" charset="-122"/>
              </a:rPr>
              <a:t> Standard Model and Discovery of Higgs Boson</a:t>
            </a:r>
          </a:p>
          <a:p>
            <a:pPr marL="566737" indent="-457200">
              <a:lnSpc>
                <a:spcPct val="130000"/>
              </a:lnSpc>
              <a:buFont typeface="Courier New" pitchFamily="49" charset="0"/>
              <a:buChar char="o"/>
            </a:pPr>
            <a:r>
              <a:rPr lang="en-US" dirty="0" smtClean="0">
                <a:ea typeface="宋体" pitchFamily="2" charset="-122"/>
              </a:rPr>
              <a:t> Higgs Production and Decays at LHC</a:t>
            </a:r>
          </a:p>
          <a:p>
            <a:pPr marL="566737" indent="-457200">
              <a:lnSpc>
                <a:spcPct val="130000"/>
              </a:lnSpc>
              <a:buFont typeface="Courier New" pitchFamily="49" charset="0"/>
              <a:buChar char="o"/>
            </a:pPr>
            <a:r>
              <a:rPr lang="en-US" dirty="0" smtClean="0">
                <a:ea typeface="宋体" pitchFamily="2" charset="-122"/>
              </a:rPr>
              <a:t> Event Selection of H </a:t>
            </a:r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 ZZ</a:t>
            </a:r>
            <a:r>
              <a:rPr lang="zh-CN" altLang="en-US" dirty="0" smtClean="0">
                <a:ea typeface="宋体" pitchFamily="2" charset="-122"/>
                <a:sym typeface="Wingdings" pitchFamily="2" charset="2"/>
              </a:rPr>
              <a:t>* </a:t>
            </a:r>
            <a:r>
              <a:rPr lang="en-US" altLang="zh-CN" dirty="0" smtClean="0">
                <a:ea typeface="宋体" pitchFamily="2" charset="-122"/>
                <a:sym typeface="Wingdings" pitchFamily="2" charset="2"/>
              </a:rPr>
              <a:t> 4</a:t>
            </a:r>
            <a:r>
              <a:rPr lang="en-US" altLang="zh-CN" dirty="0" smtClean="0">
                <a:latin typeface="MT Extra" pitchFamily="18" charset="2"/>
                <a:ea typeface="宋体" pitchFamily="2" charset="-122"/>
                <a:sym typeface="Wingdings" pitchFamily="2" charset="2"/>
              </a:rPr>
              <a:t>l</a:t>
            </a:r>
            <a:endParaRPr lang="en-US" dirty="0" smtClean="0">
              <a:latin typeface="MT Extra" pitchFamily="18" charset="2"/>
              <a:ea typeface="宋体" pitchFamily="2" charset="-122"/>
            </a:endParaRPr>
          </a:p>
          <a:p>
            <a:pPr marL="566737" indent="-457200">
              <a:lnSpc>
                <a:spcPct val="130000"/>
              </a:lnSpc>
              <a:buFont typeface="Courier New" pitchFamily="49" charset="0"/>
              <a:buChar char="o"/>
            </a:pPr>
            <a:r>
              <a:rPr lang="en-US" dirty="0" smtClean="0">
                <a:ea typeface="宋体" pitchFamily="2" charset="-122"/>
              </a:rPr>
              <a:t> Measurement of Properties </a:t>
            </a:r>
            <a:r>
              <a:rPr lang="en-US" dirty="0">
                <a:ea typeface="宋体" pitchFamily="2" charset="-122"/>
              </a:rPr>
              <a:t>: </a:t>
            </a:r>
            <a:r>
              <a:rPr lang="en-US" dirty="0" smtClean="0">
                <a:ea typeface="宋体" pitchFamily="2" charset="-122"/>
              </a:rPr>
              <a:t>mass, spin, CP, couplings</a:t>
            </a:r>
          </a:p>
          <a:p>
            <a:pPr marL="566737" indent="-457200">
              <a:lnSpc>
                <a:spcPct val="130000"/>
              </a:lnSpc>
              <a:buFont typeface="Courier New" pitchFamily="49" charset="0"/>
              <a:buChar char="o"/>
            </a:pPr>
            <a:r>
              <a:rPr lang="en-US" dirty="0" smtClean="0">
                <a:ea typeface="宋体" pitchFamily="2" charset="-122"/>
              </a:rPr>
              <a:t> 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F63E65B-0A71-4724-8746-B8756E05AE11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763688" y="4437112"/>
            <a:ext cx="5112568" cy="1569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References:  </a:t>
            </a:r>
            <a:r>
              <a:rPr lang="en-US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 </a:t>
            </a:r>
          </a:p>
          <a:p>
            <a:pPr eaLnBrk="1" hangingPunct="1"/>
            <a:r>
              <a:rPr lang="en-US" sz="1800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     PLB 726 pp.88-119</a:t>
            </a:r>
            <a:r>
              <a:rPr lang="en-US" altLang="zh-CN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, </a:t>
            </a:r>
            <a:r>
              <a:rPr lang="en-US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pp. 120-144</a:t>
            </a:r>
            <a:br>
              <a:rPr lang="en-US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</a:br>
            <a:r>
              <a:rPr lang="en-US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      ATLAS-CONF-2013-013</a:t>
            </a:r>
            <a:endParaRPr lang="en-US" altLang="zh-CN" sz="1800" b="1" dirty="0" smtClean="0">
              <a:solidFill>
                <a:srgbClr val="FF00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r>
              <a:rPr lang="en-US" sz="1800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     ATLAS-CONF-2013-034</a:t>
            </a:r>
          </a:p>
          <a:p>
            <a:pPr eaLnBrk="1" hangingPunct="1"/>
            <a:r>
              <a:rPr lang="en-US" sz="1800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     </a:t>
            </a:r>
            <a:r>
              <a:rPr lang="en-US" altLang="zh-CN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ATLAS-CONF-2014-009</a:t>
            </a:r>
          </a:p>
        </p:txBody>
      </p:sp>
    </p:spTree>
    <p:extLst>
      <p:ext uri="{BB962C8B-B14F-4D97-AF65-F5344CB8AC3E}">
        <p14:creationId xmlns:p14="http://schemas.microsoft.com/office/powerpoint/2010/main" val="354017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4"/>
    </mc:Choice>
    <mc:Fallback xmlns="">
      <p:transition spd="slow" advTm="2840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Fermion and Vector Couplings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760FB28-63BC-4123-A090-ACEA13BEBDA4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sp>
        <p:nvSpPr>
          <p:cNvPr id="48133" name="TextBox 14"/>
          <p:cNvSpPr txBox="1">
            <a:spLocks noChangeArrowheads="1"/>
          </p:cNvSpPr>
          <p:nvPr/>
        </p:nvSpPr>
        <p:spPr bwMode="auto">
          <a:xfrm>
            <a:off x="114300" y="836712"/>
            <a:ext cx="373380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Coupling scale factors</a:t>
            </a:r>
          </a:p>
          <a:p>
            <a:pPr eaLnBrk="1" hangingPunct="1"/>
            <a:r>
              <a:rPr lang="en-US" sz="2000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2-parameter </a:t>
            </a:r>
            <a:r>
              <a:rPr lang="en-US" sz="2000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benchmark model:</a:t>
            </a:r>
          </a:p>
          <a:p>
            <a:pPr eaLnBrk="1" hangingPunct="1"/>
            <a:r>
              <a:rPr lang="en-US" dirty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k</a:t>
            </a:r>
            <a:r>
              <a:rPr lang="en-US" baseline="-25000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 = </a:t>
            </a:r>
            <a:r>
              <a:rPr lang="en-US" dirty="0" smtClean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k</a:t>
            </a:r>
            <a:r>
              <a:rPr lang="en-US" baseline="-25000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W</a:t>
            </a:r>
            <a:r>
              <a:rPr lang="en-US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dirty="0" err="1" smtClean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k</a:t>
            </a:r>
            <a:r>
              <a:rPr lang="en-US" baseline="-25000" dirty="0" err="1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Z</a:t>
            </a:r>
            <a:endParaRPr lang="en-US" dirty="0">
              <a:solidFill>
                <a:srgbClr val="0066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r>
              <a:rPr lang="en-US" dirty="0" err="1" smtClean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k</a:t>
            </a:r>
            <a:r>
              <a:rPr lang="en-US" baseline="-25000" dirty="0" err="1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F</a:t>
            </a:r>
            <a:r>
              <a:rPr lang="en-US" baseline="-25000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  </a:t>
            </a:r>
            <a:r>
              <a:rPr lang="en-US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= </a:t>
            </a:r>
            <a:r>
              <a:rPr lang="en-US" dirty="0" err="1" smtClean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k</a:t>
            </a:r>
            <a:r>
              <a:rPr lang="en-US" baseline="-25000" dirty="0" err="1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t</a:t>
            </a:r>
            <a:r>
              <a:rPr lang="en-US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dirty="0" smtClean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k</a:t>
            </a:r>
            <a:r>
              <a:rPr lang="en-US" baseline="-25000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b</a:t>
            </a:r>
            <a:r>
              <a:rPr lang="en-US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dirty="0" err="1" smtClean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k</a:t>
            </a:r>
            <a:r>
              <a:rPr lang="en-US" baseline="-25000" dirty="0" err="1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c</a:t>
            </a:r>
            <a:r>
              <a:rPr lang="en-US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dirty="0" err="1" smtClean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k</a:t>
            </a:r>
            <a:r>
              <a:rPr lang="en-US" baseline="-25000" dirty="0" err="1" smtClean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dirty="0" smtClean="0">
                <a:solidFill>
                  <a:srgbClr val="006600"/>
                </a:solidFill>
                <a:latin typeface="Symbol" pitchFamily="18" charset="2"/>
                <a:ea typeface="宋体" pitchFamily="2" charset="-122"/>
              </a:rPr>
              <a:t>k</a:t>
            </a:r>
            <a:r>
              <a:rPr lang="en-US" baseline="-25000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g</a:t>
            </a:r>
            <a:r>
              <a:rPr lang="en-US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 </a:t>
            </a:r>
            <a:endParaRPr lang="en-US" dirty="0">
              <a:solidFill>
                <a:srgbClr val="0066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sz="2000" dirty="0">
              <a:solidFill>
                <a:srgbClr val="0066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r>
              <a:rPr lang="en-US" sz="1600" dirty="0">
                <a:latin typeface="Arial" pitchFamily="34" charset="0"/>
                <a:ea typeface="宋体" pitchFamily="2" charset="-122"/>
              </a:rPr>
              <a:t>(Gluon coupling are related to top, b, and their interference in tree level loop diagrams)</a:t>
            </a:r>
          </a:p>
          <a:p>
            <a:pPr eaLnBrk="1" hangingPunct="1"/>
            <a:endParaRPr lang="en-US" sz="2000" dirty="0">
              <a:solidFill>
                <a:srgbClr val="0066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r>
              <a:rPr lang="en-US" sz="2000" dirty="0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Assume no BSM contributions to loops: </a:t>
            </a:r>
            <a:r>
              <a:rPr lang="en-US" sz="2000" dirty="0" err="1">
                <a:solidFill>
                  <a:srgbClr val="006600"/>
                </a:solidFill>
                <a:latin typeface="Arial" pitchFamily="34" charset="0"/>
                <a:ea typeface="宋体" pitchFamily="2" charset="-122"/>
              </a:rPr>
              <a:t>gg</a:t>
            </a:r>
            <a:r>
              <a:rPr lang="en-US" sz="2000" dirty="0">
                <a:solidFill>
                  <a:srgbClr val="0066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 H </a:t>
            </a:r>
            <a:r>
              <a:rPr lang="en-US" sz="2000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and </a:t>
            </a:r>
            <a:r>
              <a:rPr lang="en-US" sz="2000" dirty="0">
                <a:solidFill>
                  <a:srgbClr val="0066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no BSM decays (no invisible </a:t>
            </a:r>
            <a:r>
              <a:rPr lang="en-US" sz="2000" dirty="0" smtClean="0">
                <a:solidFill>
                  <a:srgbClr val="0066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decays)</a:t>
            </a:r>
          </a:p>
          <a:p>
            <a:pPr eaLnBrk="1" hangingPunct="1"/>
            <a:endParaRPr lang="en-US" sz="2000" b="1" dirty="0">
              <a:solidFill>
                <a:srgbClr val="006600"/>
              </a:solidFill>
              <a:latin typeface="Arial" pitchFamily="34" charset="0"/>
              <a:ea typeface="宋体" pitchFamily="2" charset="-122"/>
              <a:sym typeface="Wingdings" pitchFamily="2" charset="2"/>
            </a:endParaRPr>
          </a:p>
          <a:p>
            <a:pPr eaLnBrk="1" hangingPunct="1"/>
            <a:endParaRPr lang="en-US" sz="2000" b="1" dirty="0" smtClean="0">
              <a:solidFill>
                <a:srgbClr val="006600"/>
              </a:solidFill>
              <a:latin typeface="Arial" pitchFamily="34" charset="0"/>
              <a:ea typeface="宋体" pitchFamily="2" charset="-122"/>
              <a:sym typeface="Wingdings" pitchFamily="2" charset="2"/>
            </a:endParaRPr>
          </a:p>
          <a:p>
            <a:pPr eaLnBrk="1" hangingPunct="1"/>
            <a:endParaRPr lang="en-US" sz="2000" b="1" dirty="0">
              <a:solidFill>
                <a:srgbClr val="006600"/>
              </a:solidFill>
              <a:latin typeface="Arial" pitchFamily="34" charset="0"/>
              <a:ea typeface="宋体" pitchFamily="2" charset="-122"/>
              <a:sym typeface="Wingdings" pitchFamily="2" charset="2"/>
            </a:endParaRPr>
          </a:p>
          <a:p>
            <a:pPr eaLnBrk="1" hangingPunct="1"/>
            <a:endParaRPr lang="en-US" sz="2000" b="1" dirty="0" smtClean="0">
              <a:solidFill>
                <a:srgbClr val="006600"/>
              </a:solidFill>
              <a:latin typeface="Arial" pitchFamily="34" charset="0"/>
              <a:ea typeface="宋体" pitchFamily="2" charset="-122"/>
              <a:sym typeface="Wingdings" pitchFamily="2" charset="2"/>
            </a:endParaRPr>
          </a:p>
          <a:p>
            <a:pPr eaLnBrk="1" hangingPunct="1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 </a:t>
            </a:r>
            <a:r>
              <a:rPr lang="en-US" sz="2800" b="1" dirty="0" err="1" smtClean="0">
                <a:solidFill>
                  <a:srgbClr val="FF0000"/>
                </a:solidFill>
                <a:latin typeface="Symbol" pitchFamily="18" charset="2"/>
                <a:ea typeface="宋体" pitchFamily="2" charset="-122"/>
                <a:sym typeface="Wingdings" pitchFamily="2" charset="2"/>
              </a:rPr>
              <a:t>k</a:t>
            </a:r>
            <a:r>
              <a:rPr lang="en-US" sz="2800" b="1" i="1" baseline="-25000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F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= 0 is excluded (&gt;5</a:t>
            </a:r>
            <a:r>
              <a:rPr lang="en-US" sz="2000" b="1" dirty="0">
                <a:solidFill>
                  <a:srgbClr val="FF0000"/>
                </a:solidFill>
                <a:latin typeface="Symbol" pitchFamily="18" charset="2"/>
                <a:ea typeface="宋体" pitchFamily="2" charset="-122"/>
                <a:sym typeface="Wingdings" pitchFamily="2" charset="2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)</a:t>
            </a:r>
            <a:endParaRPr lang="en-US" sz="2000" b="1" dirty="0">
              <a:solidFill>
                <a:srgbClr val="FF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1066800"/>
            <a:ext cx="48720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419600" y="4419600"/>
            <a:ext cx="434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60" y="2329821"/>
            <a:ext cx="5100636" cy="3619459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53136"/>
            <a:ext cx="3041036" cy="104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734036" y="5970535"/>
            <a:ext cx="767004" cy="288032"/>
          </a:xfrm>
          <a:prstGeom prst="rightArrow">
            <a:avLst/>
          </a:prstGeom>
          <a:solidFill>
            <a:srgbClr val="FF0000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16016" y="5877272"/>
            <a:ext cx="30725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solidFill>
                  <a:srgbClr val="FF0000"/>
                </a:solidFill>
              </a:rPr>
              <a:t>See </a:t>
            </a:r>
            <a:r>
              <a:rPr lang="en-US" sz="2200" b="1" i="1" dirty="0" err="1" smtClean="0">
                <a:solidFill>
                  <a:srgbClr val="FF0000"/>
                </a:solidFill>
              </a:rPr>
              <a:t>Xin</a:t>
            </a:r>
            <a:r>
              <a:rPr lang="en-US" sz="2200" b="1" i="1" dirty="0" smtClean="0">
                <a:solidFill>
                  <a:srgbClr val="FF0000"/>
                </a:solidFill>
              </a:rPr>
              <a:t> Chen’s talk for </a:t>
            </a:r>
          </a:p>
          <a:p>
            <a:r>
              <a:rPr lang="en-US" sz="2200" b="1" i="1" dirty="0" smtClean="0">
                <a:solidFill>
                  <a:srgbClr val="FF0000"/>
                </a:solidFill>
              </a:rPr>
              <a:t>direct evidence of H</a:t>
            </a:r>
            <a:r>
              <a:rPr lang="en-US" sz="2200" b="1" i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200" b="1" i="1" dirty="0" err="1" smtClean="0">
                <a:solidFill>
                  <a:srgbClr val="FF0000"/>
                </a:solidFill>
                <a:sym typeface="Wingdings" pitchFamily="2" charset="2"/>
              </a:rPr>
              <a:t>ff</a:t>
            </a:r>
            <a:r>
              <a:rPr lang="en-US" sz="2200" b="1" i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en-US" sz="2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7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"/>
    </mc:Choice>
    <mc:Fallback xmlns="">
      <p:transition spd="slow" advTm="8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762000"/>
            <a:ext cx="8763000" cy="5907360"/>
          </a:xfrm>
        </p:spPr>
        <p:txBody>
          <a:bodyPr>
            <a:normAutofit/>
          </a:bodyPr>
          <a:lstStyle/>
          <a:p>
            <a:r>
              <a:rPr lang="en-US" dirty="0" smtClean="0"/>
              <a:t> With 2011 (4.6 fb</a:t>
            </a:r>
            <a:r>
              <a:rPr lang="en-US" baseline="30000" dirty="0" smtClean="0"/>
              <a:t>-1</a:t>
            </a:r>
            <a:r>
              <a:rPr lang="en-US" dirty="0" smtClean="0"/>
              <a:t> @ 7TeV) and 2012 (20.7 fb</a:t>
            </a:r>
            <a:r>
              <a:rPr lang="en-US" baseline="30000" dirty="0" smtClean="0"/>
              <a:t>-1</a:t>
            </a:r>
            <a:r>
              <a:rPr lang="en-US" dirty="0" smtClean="0"/>
              <a:t> @ 8 </a:t>
            </a:r>
            <a:r>
              <a:rPr lang="en-US" dirty="0" err="1" smtClean="0"/>
              <a:t>TeV</a:t>
            </a:r>
            <a:r>
              <a:rPr lang="en-US" dirty="0" smtClean="0"/>
              <a:t>) datasets, the Higgs boson is observed in the H</a:t>
            </a:r>
            <a:r>
              <a:rPr lang="en-US" dirty="0" smtClean="0">
                <a:sym typeface="Wingdings" pitchFamily="2" charset="2"/>
              </a:rPr>
              <a:t>ZZ*4</a:t>
            </a:r>
            <a:r>
              <a:rPr lang="en-US" dirty="0" smtClean="0">
                <a:latin typeface="MT Extra" pitchFamily="18" charset="2"/>
                <a:sym typeface="Wingdings" pitchFamily="2" charset="2"/>
              </a:rPr>
              <a:t>l</a:t>
            </a:r>
            <a:r>
              <a:rPr lang="en-US" dirty="0" smtClean="0">
                <a:sym typeface="Wingdings" pitchFamily="2" charset="2"/>
              </a:rPr>
              <a:t> channel with local significance of 6.6</a:t>
            </a:r>
            <a:r>
              <a:rPr lang="en-US" dirty="0" smtClean="0">
                <a:latin typeface="Symbol" pitchFamily="18" charset="2"/>
                <a:sym typeface="Wingdings" pitchFamily="2" charset="2"/>
              </a:rPr>
              <a:t>s</a:t>
            </a:r>
            <a:r>
              <a:rPr lang="en-US" dirty="0" smtClean="0">
                <a:sym typeface="Wingdings" pitchFamily="2" charset="2"/>
              </a:rPr>
              <a:t>.</a:t>
            </a:r>
          </a:p>
          <a:p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The best fit mass of the Higgs boson from HZZ*4</a:t>
            </a:r>
            <a:r>
              <a:rPr lang="en-US" dirty="0" smtClean="0">
                <a:latin typeface="MT Extra" pitchFamily="18" charset="2"/>
                <a:sym typeface="Wingdings" pitchFamily="2" charset="2"/>
              </a:rPr>
              <a:t>l</a:t>
            </a:r>
            <a:r>
              <a:rPr lang="en-US" dirty="0" smtClean="0">
                <a:sym typeface="Wingdings" pitchFamily="2" charset="2"/>
              </a:rPr>
              <a:t> 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The ratio of signal strength for </a:t>
            </a:r>
            <a:r>
              <a:rPr lang="en-US" dirty="0" err="1" smtClean="0">
                <a:sym typeface="Wingdings" pitchFamily="2" charset="2"/>
              </a:rPr>
              <a:t>bosonic</a:t>
            </a:r>
            <a:r>
              <a:rPr lang="en-US" dirty="0" smtClean="0">
                <a:sym typeface="Wingdings" pitchFamily="2" charset="2"/>
              </a:rPr>
              <a:t> (VBF+VH) and </a:t>
            </a:r>
            <a:r>
              <a:rPr lang="en-US" dirty="0" err="1" smtClean="0">
                <a:sym typeface="Wingdings" pitchFamily="2" charset="2"/>
              </a:rPr>
              <a:t>fermionic</a:t>
            </a:r>
            <a:r>
              <a:rPr lang="en-US" dirty="0" smtClean="0">
                <a:sym typeface="Wingdings" pitchFamily="2" charset="2"/>
              </a:rPr>
              <a:t> (</a:t>
            </a:r>
            <a:r>
              <a:rPr lang="en-US" smtClean="0">
                <a:sym typeface="Wingdings" pitchFamily="2" charset="2"/>
              </a:rPr>
              <a:t>ggF+ttH</a:t>
            </a:r>
            <a:r>
              <a:rPr lang="en-US" dirty="0" smtClean="0">
                <a:sym typeface="Wingdings" pitchFamily="2" charset="2"/>
              </a:rPr>
              <a:t>) production modes are  measured, evidence of VBF production is 4.1</a:t>
            </a:r>
            <a:r>
              <a:rPr lang="en-US" dirty="0" smtClean="0">
                <a:latin typeface="Symbol" pitchFamily="18" charset="2"/>
                <a:sym typeface="Wingdings" pitchFamily="2" charset="2"/>
              </a:rPr>
              <a:t>s</a:t>
            </a:r>
            <a:r>
              <a:rPr lang="en-US" dirty="0" smtClean="0">
                <a:sym typeface="Wingdings" pitchFamily="2" charset="2"/>
              </a:rPr>
              <a:t>. </a:t>
            </a:r>
          </a:p>
          <a:p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The ATLAS data is found to </a:t>
            </a:r>
            <a:r>
              <a:rPr lang="en-US" dirty="0" err="1" smtClean="0">
                <a:sym typeface="Wingdings" pitchFamily="2" charset="2"/>
              </a:rPr>
              <a:t>favour</a:t>
            </a:r>
            <a:r>
              <a:rPr lang="en-US" dirty="0" smtClean="0">
                <a:sym typeface="Wingdings" pitchFamily="2" charset="2"/>
              </a:rPr>
              <a:t> the Standard Model Higgs boson J</a:t>
            </a:r>
            <a:r>
              <a:rPr lang="en-US" baseline="30000" dirty="0" smtClean="0">
                <a:sym typeface="Wingdings" pitchFamily="2" charset="2"/>
              </a:rPr>
              <a:t>P </a:t>
            </a:r>
            <a:r>
              <a:rPr lang="en-US" dirty="0" smtClean="0">
                <a:sym typeface="Wingdings" pitchFamily="2" charset="2"/>
              </a:rPr>
              <a:t>= 0</a:t>
            </a:r>
            <a:r>
              <a:rPr lang="en-US" baseline="30000" dirty="0" smtClean="0">
                <a:sym typeface="Wingdings" pitchFamily="2" charset="2"/>
              </a:rPr>
              <a:t>+</a:t>
            </a:r>
            <a:r>
              <a:rPr lang="en-US" dirty="0" smtClean="0">
                <a:sym typeface="Wingdings" pitchFamily="2" charset="2"/>
              </a:rPr>
              <a:t> hypothesis.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24" y="3140968"/>
            <a:ext cx="5846068" cy="78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12" y="2492896"/>
            <a:ext cx="6169124" cy="50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7885" y="3102059"/>
            <a:ext cx="158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Combined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Higgs mass</a:t>
            </a:r>
          </a:p>
        </p:txBody>
      </p:sp>
    </p:spTree>
    <p:extLst>
      <p:ext uri="{BB962C8B-B14F-4D97-AF65-F5344CB8AC3E}">
        <p14:creationId xmlns:p14="http://schemas.microsoft.com/office/powerpoint/2010/main" val="17156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9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2"/>
    </mc:Choice>
    <mc:Fallback xmlns="">
      <p:transition spd="slow" advTm="203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Width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Using per-event-error method, direct limit on the total width of the Higgs boson LH &lt; 2.6 </a:t>
            </a:r>
            <a:r>
              <a:rPr lang="en-US" dirty="0" err="1" smtClean="0"/>
              <a:t>GeV</a:t>
            </a:r>
            <a:r>
              <a:rPr lang="en-US"/>
              <a:t> </a:t>
            </a:r>
            <a:r>
              <a:rPr lang="en-US" smtClean="0"/>
              <a:t>@ 95% C.L.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4" y="2441798"/>
            <a:ext cx="461010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69" y="1792086"/>
            <a:ext cx="4364431" cy="429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75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Measurements of Higgs Signal Strength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E4B35B2-083C-4F7B-AA7E-62169AC03132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40964" name="TextBox 6"/>
          <p:cNvSpPr txBox="1">
            <a:spLocks noChangeArrowheads="1"/>
          </p:cNvSpPr>
          <p:nvPr/>
        </p:nvSpPr>
        <p:spPr bwMode="auto">
          <a:xfrm>
            <a:off x="179388" y="692150"/>
            <a:ext cx="8569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è"/>
            </a:pPr>
            <a:r>
              <a:rPr lang="en-US" b="1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S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ignal strength: </a:t>
            </a:r>
            <a:r>
              <a:rPr lang="en-US" b="1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=1.3±0.2(ATLAS) </a:t>
            </a:r>
          </a:p>
          <a:p>
            <a:pPr eaLnBrk="1" hangingPunct="1">
              <a:buFont typeface="Wingdings" pitchFamily="2" charset="2"/>
              <a:buChar char="è"/>
            </a:pPr>
            <a:r>
              <a:rPr lang="en-US" b="1">
                <a:solidFill>
                  <a:srgbClr val="FF0000"/>
                </a:solidFill>
                <a:latin typeface="Symbol" pitchFamily="18" charset="2"/>
                <a:ea typeface="宋体" pitchFamily="2" charset="-122"/>
              </a:rPr>
              <a:t>m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= 0.8 ±0.14 (CMS) </a:t>
            </a:r>
          </a:p>
        </p:txBody>
      </p:sp>
      <p:pic>
        <p:nvPicPr>
          <p:cNvPr id="409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976438"/>
            <a:ext cx="433387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6" name="TextBox 2"/>
          <p:cNvSpPr txBox="1">
            <a:spLocks noChangeArrowheads="1"/>
          </p:cNvSpPr>
          <p:nvPr/>
        </p:nvSpPr>
        <p:spPr bwMode="auto">
          <a:xfrm>
            <a:off x="2286000" y="1557338"/>
            <a:ext cx="2178050" cy="400050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CMS-HIG-13-005</a:t>
            </a:r>
          </a:p>
        </p:txBody>
      </p:sp>
      <p:sp>
        <p:nvSpPr>
          <p:cNvPr id="40967" name="TextBox 10"/>
          <p:cNvSpPr txBox="1">
            <a:spLocks noChangeArrowheads="1"/>
          </p:cNvSpPr>
          <p:nvPr/>
        </p:nvSpPr>
        <p:spPr bwMode="auto">
          <a:xfrm>
            <a:off x="5868144" y="838200"/>
            <a:ext cx="2800831" cy="646331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PLB 726 pp.88-119</a:t>
            </a:r>
          </a:p>
          <a:p>
            <a:pPr eaLnBrk="1" hangingPunct="1"/>
            <a:r>
              <a:rPr lang="en-US" sz="1800" b="1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ATLAS-CONF-2014-009</a:t>
            </a:r>
            <a:endParaRPr lang="en-US" sz="1800" b="1" dirty="0">
              <a:solidFill>
                <a:srgbClr val="FF0000"/>
              </a:solidFill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40969" name="Object 2"/>
          <p:cNvGraphicFramePr>
            <a:graphicFrameLocks noChangeAspect="1"/>
          </p:cNvGraphicFramePr>
          <p:nvPr/>
        </p:nvGraphicFramePr>
        <p:xfrm>
          <a:off x="393700" y="1524000"/>
          <a:ext cx="11303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Equation" r:id="rId4" imgW="886680" imgH="447840" progId="Equation.3">
                  <p:embed/>
                </p:oleObj>
              </mc:Choice>
              <mc:Fallback>
                <p:oleObj name="Equation" r:id="rId4" imgW="886680" imgH="44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524000"/>
                        <a:ext cx="1130300" cy="573088"/>
                      </a:xfrm>
                      <a:prstGeom prst="rect">
                        <a:avLst/>
                      </a:prstGeom>
                      <a:solidFill>
                        <a:srgbClr val="FF0000">
                          <a:alpha val="5098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84784"/>
            <a:ext cx="4032448" cy="52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"/>
    </mc:Choice>
    <mc:Fallback xmlns="">
      <p:transition spd="slow" advTm="79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Mass and Signal Strength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830112"/>
            <a:ext cx="4824536" cy="461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1115616" y="3501008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11760" y="2420888"/>
            <a:ext cx="0" cy="2160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875060"/>
            <a:ext cx="3904119" cy="363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5681617"/>
            <a:ext cx="6336704" cy="103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4581128"/>
            <a:ext cx="3468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Symbol" pitchFamily="18" charset="2"/>
                <a:sym typeface="Symbol"/>
              </a:rPr>
              <a:t></a:t>
            </a:r>
            <a:r>
              <a:rPr lang="en-US" sz="2400" dirty="0" smtClean="0">
                <a:solidFill>
                  <a:srgbClr val="002060"/>
                </a:solidFill>
              </a:rPr>
              <a:t> = 1.5 </a:t>
            </a:r>
            <a:r>
              <a:rPr lang="en-US" sz="2400" dirty="0" smtClean="0">
                <a:solidFill>
                  <a:srgbClr val="002060"/>
                </a:solidFill>
                <a:latin typeface="Georgia"/>
              </a:rPr>
              <a:t>± </a:t>
            </a:r>
            <a:r>
              <a:rPr lang="en-US" sz="2400" dirty="0" smtClean="0">
                <a:solidFill>
                  <a:srgbClr val="002060"/>
                </a:solidFill>
              </a:rPr>
              <a:t>0.4 at combined </a:t>
            </a:r>
          </a:p>
          <a:p>
            <a:r>
              <a:rPr lang="en-US" sz="2400" dirty="0">
                <a:solidFill>
                  <a:srgbClr val="002060"/>
                </a:solidFill>
              </a:rPr>
              <a:t>m</a:t>
            </a:r>
            <a:r>
              <a:rPr lang="en-US" sz="2400" dirty="0" smtClean="0">
                <a:solidFill>
                  <a:srgbClr val="002060"/>
                </a:solidFill>
              </a:rPr>
              <a:t>ass </a:t>
            </a:r>
            <a:r>
              <a:rPr lang="en-US" sz="2400" dirty="0" err="1" smtClean="0">
                <a:solidFill>
                  <a:srgbClr val="00206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2060"/>
                </a:solidFill>
              </a:rPr>
              <a:t>H</a:t>
            </a:r>
            <a:r>
              <a:rPr lang="en-US" sz="2400" dirty="0" smtClean="0">
                <a:solidFill>
                  <a:srgbClr val="002060"/>
                </a:solidFill>
              </a:rPr>
              <a:t> = 125.5 </a:t>
            </a:r>
            <a:r>
              <a:rPr lang="en-US" sz="2400" dirty="0" err="1" smtClean="0">
                <a:solidFill>
                  <a:srgbClr val="002060"/>
                </a:solidFill>
              </a:rPr>
              <a:t>GeV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endParaRPr lang="en-US" sz="2400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00192" y="1772816"/>
            <a:ext cx="0" cy="2160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72200" y="1772816"/>
            <a:ext cx="0" cy="2160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4059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"/>
    </mc:Choice>
    <mc:Fallback xmlns="">
      <p:transition spd="slow" advTm="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99" y="692696"/>
            <a:ext cx="7551033" cy="612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39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92335"/>
            <a:ext cx="8519492" cy="600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2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0" y="3288031"/>
            <a:ext cx="4203577" cy="296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Constraints on BSM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74E2394-2E80-4407-9D21-B39F3079F8F4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sp>
        <p:nvSpPr>
          <p:cNvPr id="49157" name="TextBox 6"/>
          <p:cNvSpPr txBox="1">
            <a:spLocks noChangeArrowheads="1"/>
          </p:cNvSpPr>
          <p:nvPr/>
        </p:nvSpPr>
        <p:spPr bwMode="auto">
          <a:xfrm>
            <a:off x="5004048" y="5838363"/>
            <a:ext cx="40911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GB" sz="1600" b="1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Couplings tested for anomalies w.r.t. </a:t>
            </a:r>
          </a:p>
          <a:p>
            <a:pPr eaLnBrk="1" hangingPunct="1"/>
            <a:r>
              <a:rPr lang="en-GB" sz="1600" b="1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fermion and boson, W/Z </a:t>
            </a:r>
            <a:r>
              <a:rPr lang="en-GB" sz="1600" b="1" dirty="0" smtClean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&amp; vertex </a:t>
            </a:r>
            <a:r>
              <a:rPr lang="en-GB" sz="1600" b="1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loop </a:t>
            </a:r>
          </a:p>
          <a:p>
            <a:pPr eaLnBrk="1" hangingPunct="1"/>
            <a:r>
              <a:rPr lang="en-GB" sz="1600" b="1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contributions at ±</a:t>
            </a:r>
            <a:r>
              <a:rPr lang="en-GB" sz="1600" b="1" dirty="0" smtClean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10%-</a:t>
            </a:r>
            <a:r>
              <a:rPr lang="en-GB" sz="1600" b="1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15% precision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3350" y="685800"/>
            <a:ext cx="5029200" cy="2421176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GB" sz="1800" b="1" dirty="0" smtClean="0">
                <a:solidFill>
                  <a:srgbClr val="C00000"/>
                </a:solidFill>
              </a:rPr>
              <a:t>New heavy particles may contribute to loops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solidFill>
                  <a:srgbClr val="006600"/>
                </a:solidFill>
              </a:rPr>
              <a:t>Introduce effective </a:t>
            </a:r>
            <a:r>
              <a:rPr lang="en-GB" sz="1600" b="1" dirty="0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600" b="1" baseline="-25000" dirty="0" smtClean="0">
                <a:solidFill>
                  <a:srgbClr val="C00000"/>
                </a:solidFill>
              </a:rPr>
              <a:t>g</a:t>
            </a:r>
            <a:r>
              <a:rPr lang="en-GB" sz="1600" b="1" dirty="0" smtClean="0">
                <a:solidFill>
                  <a:srgbClr val="C00000"/>
                </a:solidFill>
              </a:rPr>
              <a:t>, </a:t>
            </a:r>
            <a:r>
              <a:rPr lang="en-GB" sz="1600" b="1" dirty="0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600" b="1" baseline="-25000" dirty="0" smtClean="0">
                <a:solidFill>
                  <a:srgbClr val="C00000"/>
                </a:solidFill>
                <a:latin typeface="Symbol" pitchFamily="18" charset="2"/>
              </a:rPr>
              <a:t>g</a:t>
            </a:r>
            <a:r>
              <a:rPr lang="en-GB" sz="1600" b="1" dirty="0" smtClean="0">
                <a:solidFill>
                  <a:srgbClr val="C00000"/>
                </a:solidFill>
              </a:rPr>
              <a:t> </a:t>
            </a:r>
            <a:r>
              <a:rPr lang="en-GB" sz="1600" dirty="0" smtClean="0">
                <a:solidFill>
                  <a:srgbClr val="006600"/>
                </a:solidFill>
              </a:rPr>
              <a:t>to allow heavy BSM particles contribute to the loops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solidFill>
                  <a:srgbClr val="006600"/>
                </a:solidFill>
              </a:rPr>
              <a:t>Tree-level couplings</a:t>
            </a:r>
            <a:r>
              <a:rPr lang="en-GB" sz="1600" dirty="0" smtClean="0">
                <a:solidFill>
                  <a:srgbClr val="C00000"/>
                </a:solidFill>
              </a:rPr>
              <a:t>: </a:t>
            </a:r>
            <a:r>
              <a:rPr lang="en-GB" sz="16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600" baseline="-25000" dirty="0" err="1" smtClean="0">
                <a:solidFill>
                  <a:srgbClr val="C00000"/>
                </a:solidFill>
              </a:rPr>
              <a:t>W</a:t>
            </a:r>
            <a:r>
              <a:rPr lang="en-GB" sz="1600" dirty="0" err="1" smtClean="0">
                <a:solidFill>
                  <a:srgbClr val="C00000"/>
                </a:solidFill>
              </a:rPr>
              <a:t>,</a:t>
            </a:r>
            <a:r>
              <a:rPr lang="en-GB" sz="16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600" baseline="-25000" dirty="0" err="1" smtClean="0">
                <a:solidFill>
                  <a:srgbClr val="C00000"/>
                </a:solidFill>
              </a:rPr>
              <a:t>Z,</a:t>
            </a:r>
            <a:r>
              <a:rPr lang="en-GB" sz="16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600" baseline="-25000" dirty="0" err="1" smtClean="0">
                <a:solidFill>
                  <a:srgbClr val="C00000"/>
                </a:solidFill>
              </a:rPr>
              <a:t>t</a:t>
            </a:r>
            <a:r>
              <a:rPr lang="en-GB" sz="1600" dirty="0" err="1" smtClean="0">
                <a:solidFill>
                  <a:srgbClr val="C00000"/>
                </a:solidFill>
              </a:rPr>
              <a:t>,</a:t>
            </a:r>
            <a:r>
              <a:rPr lang="en-GB" sz="16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600" baseline="-25000" dirty="0" err="1" smtClean="0">
                <a:solidFill>
                  <a:srgbClr val="C00000"/>
                </a:solidFill>
              </a:rPr>
              <a:t>b</a:t>
            </a:r>
            <a:r>
              <a:rPr lang="en-GB" sz="1600" dirty="0" smtClean="0">
                <a:solidFill>
                  <a:srgbClr val="C00000"/>
                </a:solidFill>
              </a:rPr>
              <a:t>, </a:t>
            </a:r>
            <a:r>
              <a:rPr lang="en-GB" sz="16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600" baseline="-25000" dirty="0" err="1" smtClean="0">
                <a:solidFill>
                  <a:srgbClr val="C00000"/>
                </a:solidFill>
                <a:latin typeface="Symbol" pitchFamily="18" charset="2"/>
              </a:rPr>
              <a:t>t</a:t>
            </a:r>
            <a:r>
              <a:rPr lang="en-GB" sz="1600" dirty="0" smtClean="0">
                <a:solidFill>
                  <a:srgbClr val="C00000"/>
                </a:solidFill>
              </a:rPr>
              <a:t> </a:t>
            </a:r>
            <a:r>
              <a:rPr lang="en-GB" sz="1600" dirty="0" smtClean="0">
                <a:solidFill>
                  <a:srgbClr val="006600"/>
                </a:solidFill>
              </a:rPr>
              <a:t>etc set to 1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70C0"/>
                </a:solidFill>
              </a:rPr>
              <a:t>Absorb all difference into loop couplings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dirty="0" smtClean="0">
                <a:solidFill>
                  <a:srgbClr val="0070C0"/>
                </a:solidFill>
              </a:rPr>
              <a:t>Indirectly fixed normalization of Higgs width</a:t>
            </a:r>
          </a:p>
          <a:p>
            <a:pPr marL="285750" indent="-285750">
              <a:defRPr/>
            </a:pPr>
            <a:endParaRPr lang="en-GB" sz="1600" dirty="0" smtClean="0">
              <a:solidFill>
                <a:srgbClr val="0070C0"/>
              </a:solidFill>
            </a:endParaRPr>
          </a:p>
          <a:p>
            <a:pPr>
              <a:defRPr/>
            </a:pPr>
            <a:r>
              <a:rPr lang="en-GB" sz="1600" dirty="0" smtClean="0">
                <a:latin typeface="Symbol" pitchFamily="18" charset="2"/>
              </a:rPr>
              <a:t>	</a:t>
            </a:r>
          </a:p>
          <a:p>
            <a:pPr>
              <a:defRPr/>
            </a:pPr>
            <a:r>
              <a:rPr lang="en-GB" sz="1600" dirty="0" smtClean="0"/>
              <a:t>		  </a:t>
            </a:r>
            <a:r>
              <a:rPr lang="en-GB" sz="1600" dirty="0" smtClean="0">
                <a:solidFill>
                  <a:srgbClr val="C00000"/>
                </a:solidFill>
                <a:latin typeface="Symbol" pitchFamily="18" charset="2"/>
              </a:rPr>
              <a:t> </a:t>
            </a:r>
            <a:endParaRPr lang="en-GB" sz="1600" baseline="-25000" dirty="0" smtClean="0">
              <a:latin typeface="Symbol" pitchFamily="18" charset="2"/>
            </a:endParaRPr>
          </a:p>
          <a:p>
            <a:pPr>
              <a:defRPr/>
            </a:pPr>
            <a:endParaRPr lang="en-GB" baseline="-25000" dirty="0">
              <a:latin typeface="Symbol" pitchFamily="18" charset="2"/>
            </a:endParaRPr>
          </a:p>
        </p:txBody>
      </p:sp>
      <p:pic>
        <p:nvPicPr>
          <p:cNvPr id="4915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2199531"/>
            <a:ext cx="29400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132856"/>
            <a:ext cx="1803400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4" name="Rectangle 17"/>
          <p:cNvSpPr>
            <a:spLocks noChangeArrowheads="1"/>
          </p:cNvSpPr>
          <p:nvPr/>
        </p:nvSpPr>
        <p:spPr bwMode="auto">
          <a:xfrm>
            <a:off x="838200" y="6402814"/>
            <a:ext cx="28228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3</a:t>
            </a:r>
            <a:r>
              <a:rPr lang="en-GB" sz="1600" b="1" dirty="0" smtClean="0">
                <a:solidFill>
                  <a:srgbClr val="C00000"/>
                </a:solidFill>
              </a:rPr>
              <a:t>D </a:t>
            </a:r>
            <a:r>
              <a:rPr lang="en-GB" sz="1600" b="1" dirty="0">
                <a:solidFill>
                  <a:srgbClr val="C00000"/>
                </a:solidFill>
              </a:rPr>
              <a:t>Compatibility with SM: </a:t>
            </a:r>
            <a:r>
              <a:rPr lang="en-GB" sz="1600" b="1" dirty="0" smtClean="0">
                <a:solidFill>
                  <a:srgbClr val="C00000"/>
                </a:solidFill>
              </a:rPr>
              <a:t>18%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974" y="831312"/>
            <a:ext cx="3807514" cy="490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1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Constraints on BSM Loops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91" y="5343090"/>
            <a:ext cx="2807561" cy="53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038833"/>
            <a:ext cx="2833377" cy="84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118953"/>
            <a:ext cx="227701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843175"/>
            <a:ext cx="43148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56636"/>
            <a:ext cx="42481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499670" y="685800"/>
            <a:ext cx="4752850" cy="22775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GB" sz="2000" b="1" dirty="0" smtClean="0">
                <a:solidFill>
                  <a:srgbClr val="C00000"/>
                </a:solidFill>
              </a:rPr>
              <a:t>New particles may contribute to loops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800" dirty="0" smtClean="0">
                <a:solidFill>
                  <a:srgbClr val="006600"/>
                </a:solidFill>
              </a:rPr>
              <a:t>Introduce effective </a:t>
            </a:r>
            <a:r>
              <a:rPr lang="en-GB" sz="1800" b="1" dirty="0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800" b="1" baseline="-25000" dirty="0" smtClean="0">
                <a:solidFill>
                  <a:srgbClr val="C00000"/>
                </a:solidFill>
              </a:rPr>
              <a:t>g</a:t>
            </a:r>
            <a:r>
              <a:rPr lang="en-GB" sz="1800" b="1" dirty="0" smtClean="0">
                <a:solidFill>
                  <a:srgbClr val="C00000"/>
                </a:solidFill>
              </a:rPr>
              <a:t>, </a:t>
            </a:r>
            <a:r>
              <a:rPr lang="en-GB" sz="1800" b="1" dirty="0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800" b="1" baseline="-25000" dirty="0" smtClean="0">
                <a:solidFill>
                  <a:srgbClr val="C00000"/>
                </a:solidFill>
                <a:latin typeface="Symbol" pitchFamily="18" charset="2"/>
              </a:rPr>
              <a:t>g</a:t>
            </a:r>
            <a:r>
              <a:rPr lang="en-GB" sz="1800" b="1" dirty="0" smtClean="0">
                <a:solidFill>
                  <a:srgbClr val="C00000"/>
                </a:solidFill>
              </a:rPr>
              <a:t> </a:t>
            </a:r>
            <a:r>
              <a:rPr lang="en-GB" sz="1800" dirty="0" smtClean="0">
                <a:solidFill>
                  <a:srgbClr val="006600"/>
                </a:solidFill>
              </a:rPr>
              <a:t>to allow heavy BSM particles contribute to the loops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800" dirty="0" smtClean="0">
                <a:solidFill>
                  <a:srgbClr val="006600"/>
                </a:solidFill>
              </a:rPr>
              <a:t>Tree-level couplings</a:t>
            </a:r>
            <a:r>
              <a:rPr lang="en-GB" sz="1800" dirty="0" smtClean="0">
                <a:solidFill>
                  <a:srgbClr val="C00000"/>
                </a:solidFill>
              </a:rPr>
              <a:t>: </a:t>
            </a:r>
            <a:r>
              <a:rPr lang="en-GB" sz="18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800" baseline="-25000" dirty="0" err="1" smtClean="0">
                <a:solidFill>
                  <a:srgbClr val="C00000"/>
                </a:solidFill>
              </a:rPr>
              <a:t>W</a:t>
            </a:r>
            <a:r>
              <a:rPr lang="en-GB" sz="1800" dirty="0" err="1" smtClean="0">
                <a:solidFill>
                  <a:srgbClr val="C00000"/>
                </a:solidFill>
              </a:rPr>
              <a:t>,</a:t>
            </a:r>
            <a:r>
              <a:rPr lang="en-GB" sz="18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800" baseline="-25000" dirty="0" err="1" smtClean="0">
                <a:solidFill>
                  <a:srgbClr val="C00000"/>
                </a:solidFill>
              </a:rPr>
              <a:t>Z,</a:t>
            </a:r>
            <a:r>
              <a:rPr lang="en-GB" sz="18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800" baseline="-25000" dirty="0" err="1" smtClean="0">
                <a:solidFill>
                  <a:srgbClr val="C00000"/>
                </a:solidFill>
              </a:rPr>
              <a:t>t</a:t>
            </a:r>
            <a:r>
              <a:rPr lang="en-GB" sz="1800" dirty="0" err="1" smtClean="0">
                <a:solidFill>
                  <a:srgbClr val="C00000"/>
                </a:solidFill>
              </a:rPr>
              <a:t>,</a:t>
            </a:r>
            <a:r>
              <a:rPr lang="en-GB" sz="18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800" baseline="-25000" dirty="0" err="1" smtClean="0">
                <a:solidFill>
                  <a:srgbClr val="C00000"/>
                </a:solidFill>
              </a:rPr>
              <a:t>b</a:t>
            </a:r>
            <a:r>
              <a:rPr lang="en-GB" sz="1800" dirty="0" err="1" smtClean="0">
                <a:solidFill>
                  <a:srgbClr val="C00000"/>
                </a:solidFill>
              </a:rPr>
              <a:t>,</a:t>
            </a:r>
            <a:r>
              <a:rPr lang="en-GB" sz="18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GB" sz="1800" baseline="-25000" dirty="0" err="1" smtClean="0">
                <a:solidFill>
                  <a:srgbClr val="C00000"/>
                </a:solidFill>
                <a:latin typeface="Symbol" pitchFamily="18" charset="2"/>
              </a:rPr>
              <a:t>t</a:t>
            </a:r>
            <a:r>
              <a:rPr lang="en-GB" sz="1800" dirty="0" smtClean="0">
                <a:solidFill>
                  <a:srgbClr val="006600"/>
                </a:solidFill>
              </a:rPr>
              <a:t> set to 1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solidFill>
                  <a:srgbClr val="0070C0"/>
                </a:solidFill>
              </a:rPr>
              <a:t>Absorb all difference into loop couplings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n-GB" sz="1600" dirty="0" smtClean="0">
                <a:solidFill>
                  <a:srgbClr val="0070C0"/>
                </a:solidFill>
              </a:rPr>
              <a:t>Indirectly fixed normalization of Higgs width</a:t>
            </a:r>
          </a:p>
        </p:txBody>
      </p:sp>
    </p:spTree>
    <p:extLst>
      <p:ext uri="{BB962C8B-B14F-4D97-AF65-F5344CB8AC3E}">
        <p14:creationId xmlns:p14="http://schemas.microsoft.com/office/powerpoint/2010/main" val="10129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 </a:t>
            </a:r>
            <a:r>
              <a:rPr lang="en-US" dirty="0" smtClean="0"/>
              <a:t>and Discovery of the Higgs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pic>
        <p:nvPicPr>
          <p:cNvPr id="5" name="Picture 9" descr="sm-particl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2" y="764704"/>
            <a:ext cx="4464050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61307" y="2279179"/>
            <a:ext cx="914400" cy="990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  <a:latin typeface="Arial" charset="0"/>
              <a:ea typeface="宋体" pitchFamily="2" charset="-122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99" y="764704"/>
            <a:ext cx="3346833" cy="4256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181" y="5879013"/>
            <a:ext cx="8064251" cy="707886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è"/>
              <a:defRPr/>
            </a:pP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The Higgs boson was discovered by ATLAS and CMS at LHC in July, 2012. </a:t>
            </a:r>
          </a:p>
          <a:p>
            <a:pPr>
              <a:defRPr/>
            </a:pP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 F. </a:t>
            </a:r>
            <a:r>
              <a:rPr lang="en-US" sz="2000" b="1" dirty="0" err="1" smtClean="0">
                <a:solidFill>
                  <a:srgbClr val="FF0000"/>
                </a:solidFill>
                <a:sym typeface="Wingdings" pitchFamily="2" charset="2"/>
              </a:rPr>
              <a:t>Englert</a:t>
            </a: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 and P. Higgs won the Nobel Prize </a:t>
            </a: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in Physics in </a:t>
            </a: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2013.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982" y="5085184"/>
            <a:ext cx="8064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/>
              <a:t>Higgs boson is </a:t>
            </a:r>
            <a:r>
              <a:rPr lang="en-US" sz="2000" b="1" dirty="0"/>
              <a:t>proposed to responsible for the electroweak symmetry breaking, particles acquire mass when interacting with the Higgs field.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650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74"/>
    </mc:Choice>
    <mc:Fallback xmlns="">
      <p:transition spd="slow" advTm="42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3" y="863600"/>
            <a:ext cx="4373562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ATLAS Data Samples</a:t>
            </a:r>
            <a:endParaRPr lang="en-US" dirty="0"/>
          </a:p>
        </p:txBody>
      </p:sp>
      <p:sp>
        <p:nvSpPr>
          <p:cNvPr id="3174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925" y="762000"/>
            <a:ext cx="8763000" cy="3747120"/>
          </a:xfrm>
        </p:spPr>
        <p:txBody>
          <a:bodyPr/>
          <a:lstStyle/>
          <a:p>
            <a:pPr marL="365125" indent="-255588"/>
            <a:r>
              <a:rPr lang="en-US" b="1" dirty="0" smtClean="0">
                <a:solidFill>
                  <a:srgbClr val="0000FF"/>
                </a:solidFill>
                <a:ea typeface="宋体" pitchFamily="2" charset="-122"/>
              </a:rPr>
              <a:t> 7 </a:t>
            </a:r>
            <a:r>
              <a:rPr lang="en-US" b="1" dirty="0" err="1" smtClean="0">
                <a:solidFill>
                  <a:srgbClr val="0000FF"/>
                </a:solidFill>
                <a:ea typeface="宋体" pitchFamily="2" charset="-122"/>
              </a:rPr>
              <a:t>TeV</a:t>
            </a:r>
            <a:r>
              <a:rPr lang="en-US" b="1" dirty="0" smtClean="0">
                <a:solidFill>
                  <a:srgbClr val="0000FF"/>
                </a:solidFill>
                <a:ea typeface="宋体" pitchFamily="2" charset="-122"/>
              </a:rPr>
              <a:t> data samples (2011)</a:t>
            </a:r>
          </a:p>
          <a:p>
            <a:pPr marL="657225" lvl="1" indent="-246063"/>
            <a:r>
              <a:rPr lang="en-US" dirty="0" smtClean="0">
                <a:ea typeface="宋体" pitchFamily="2" charset="-122"/>
              </a:rPr>
              <a:t>4.6 fb</a:t>
            </a:r>
            <a:r>
              <a:rPr lang="en-US" baseline="30000" dirty="0" smtClean="0">
                <a:ea typeface="宋体" pitchFamily="2" charset="-122"/>
              </a:rPr>
              <a:t>-1</a:t>
            </a:r>
            <a:r>
              <a:rPr lang="en-US" dirty="0" smtClean="0">
                <a:ea typeface="宋体" pitchFamily="2" charset="-122"/>
              </a:rPr>
              <a:t> for physics analysis</a:t>
            </a:r>
          </a:p>
          <a:p>
            <a:pPr marL="657225" lvl="1" indent="-246063"/>
            <a:r>
              <a:rPr lang="en-US" dirty="0" smtClean="0">
                <a:ea typeface="宋体" pitchFamily="2" charset="-122"/>
              </a:rPr>
              <a:t>Peak luminosity 3.6×10</a:t>
            </a:r>
            <a:r>
              <a:rPr lang="en-US" baseline="30000" dirty="0" smtClean="0">
                <a:ea typeface="宋体" pitchFamily="2" charset="-122"/>
              </a:rPr>
              <a:t>33</a:t>
            </a:r>
            <a:r>
              <a:rPr lang="en-US" dirty="0" smtClean="0">
                <a:ea typeface="宋体" pitchFamily="2" charset="-122"/>
              </a:rPr>
              <a:t>cm</a:t>
            </a:r>
            <a:r>
              <a:rPr lang="en-US" baseline="30000" dirty="0" smtClean="0">
                <a:ea typeface="宋体" pitchFamily="2" charset="-122"/>
              </a:rPr>
              <a:t>-2</a:t>
            </a:r>
            <a:r>
              <a:rPr lang="en-US" dirty="0" smtClean="0">
                <a:ea typeface="宋体" pitchFamily="2" charset="-122"/>
              </a:rPr>
              <a:t>s</a:t>
            </a:r>
            <a:r>
              <a:rPr lang="en-US" baseline="30000" dirty="0" smtClean="0">
                <a:ea typeface="宋体" pitchFamily="2" charset="-122"/>
              </a:rPr>
              <a:t>-1</a:t>
            </a:r>
            <a:r>
              <a:rPr lang="en-US" dirty="0" smtClean="0">
                <a:ea typeface="宋体" pitchFamily="2" charset="-122"/>
              </a:rPr>
              <a:t> </a:t>
            </a:r>
            <a:endParaRPr lang="en-US" b="1" dirty="0" smtClean="0">
              <a:solidFill>
                <a:srgbClr val="0000FF"/>
              </a:solidFill>
              <a:ea typeface="宋体" pitchFamily="2" charset="-122"/>
            </a:endParaRPr>
          </a:p>
          <a:p>
            <a:pPr marL="365125" indent="-255588"/>
            <a:r>
              <a:rPr lang="en-US" b="1" dirty="0" smtClean="0">
                <a:solidFill>
                  <a:srgbClr val="0000FF"/>
                </a:solidFill>
                <a:ea typeface="宋体" pitchFamily="2" charset="-122"/>
              </a:rPr>
              <a:t> 8 </a:t>
            </a:r>
            <a:r>
              <a:rPr lang="en-US" b="1" dirty="0" err="1" smtClean="0">
                <a:solidFill>
                  <a:srgbClr val="0000FF"/>
                </a:solidFill>
                <a:ea typeface="宋体" pitchFamily="2" charset="-122"/>
              </a:rPr>
              <a:t>TeV</a:t>
            </a:r>
            <a:r>
              <a:rPr lang="en-US" b="1" dirty="0" smtClean="0">
                <a:solidFill>
                  <a:srgbClr val="0000FF"/>
                </a:solidFill>
                <a:ea typeface="宋体" pitchFamily="2" charset="-122"/>
              </a:rPr>
              <a:t> data samples (2012)</a:t>
            </a:r>
          </a:p>
          <a:p>
            <a:pPr marL="657225" lvl="1" indent="-246063"/>
            <a:r>
              <a:rPr lang="en-US" dirty="0" smtClean="0">
                <a:ea typeface="宋体" pitchFamily="2" charset="-122"/>
              </a:rPr>
              <a:t>20.7 fb</a:t>
            </a:r>
            <a:r>
              <a:rPr lang="en-US" baseline="30000" dirty="0" smtClean="0">
                <a:ea typeface="宋体" pitchFamily="2" charset="-122"/>
              </a:rPr>
              <a:t>-1</a:t>
            </a:r>
            <a:r>
              <a:rPr lang="en-US" dirty="0" smtClean="0">
                <a:ea typeface="宋体" pitchFamily="2" charset="-122"/>
              </a:rPr>
              <a:t> for physics analysis</a:t>
            </a:r>
          </a:p>
          <a:p>
            <a:pPr marL="657225" lvl="1" indent="-246063"/>
            <a:r>
              <a:rPr lang="en-US" dirty="0" smtClean="0">
                <a:ea typeface="宋体" pitchFamily="2" charset="-122"/>
              </a:rPr>
              <a:t>Peak luminosity 7.7×10</a:t>
            </a:r>
            <a:r>
              <a:rPr lang="en-US" baseline="30000" dirty="0" smtClean="0">
                <a:ea typeface="宋体" pitchFamily="2" charset="-122"/>
              </a:rPr>
              <a:t>33</a:t>
            </a:r>
            <a:r>
              <a:rPr lang="en-US" dirty="0" smtClean="0">
                <a:ea typeface="宋体" pitchFamily="2" charset="-122"/>
              </a:rPr>
              <a:t>cm</a:t>
            </a:r>
            <a:r>
              <a:rPr lang="en-US" baseline="30000" dirty="0" smtClean="0">
                <a:ea typeface="宋体" pitchFamily="2" charset="-122"/>
              </a:rPr>
              <a:t>-2</a:t>
            </a:r>
            <a:r>
              <a:rPr lang="en-US" dirty="0" smtClean="0">
                <a:ea typeface="宋体" pitchFamily="2" charset="-122"/>
              </a:rPr>
              <a:t>s</a:t>
            </a:r>
            <a:r>
              <a:rPr lang="en-US" baseline="30000" dirty="0" smtClean="0">
                <a:ea typeface="宋体" pitchFamily="2" charset="-122"/>
              </a:rPr>
              <a:t>-1</a:t>
            </a:r>
            <a:endParaRPr lang="en-US" dirty="0" smtClean="0">
              <a:ea typeface="宋体" pitchFamily="2" charset="-122"/>
            </a:endParaRPr>
          </a:p>
          <a:p>
            <a:pPr marL="365125" indent="-255588"/>
            <a:r>
              <a:rPr lang="en-US" b="1" dirty="0" smtClean="0">
                <a:solidFill>
                  <a:srgbClr val="0000FF"/>
                </a:solidFill>
                <a:ea typeface="宋体" pitchFamily="2" charset="-122"/>
              </a:rPr>
              <a:t> Data-taking efficiency: ~95</a:t>
            </a:r>
            <a:r>
              <a:rPr lang="en-US" altLang="zh-CN" b="1" dirty="0" smtClean="0">
                <a:solidFill>
                  <a:srgbClr val="0000FF"/>
                </a:solidFill>
                <a:ea typeface="宋体" pitchFamily="2" charset="-122"/>
              </a:rPr>
              <a:t>.5</a:t>
            </a:r>
            <a:r>
              <a:rPr lang="en-US" b="1" dirty="0" smtClean="0">
                <a:solidFill>
                  <a:srgbClr val="0000FF"/>
                </a:solidFill>
                <a:ea typeface="宋体" pitchFamily="2" charset="-122"/>
              </a:rPr>
              <a:t>%</a:t>
            </a:r>
          </a:p>
          <a:p>
            <a:pPr marL="365125" indent="-255588"/>
            <a:r>
              <a:rPr lang="en-US" b="1" dirty="0" smtClean="0">
                <a:solidFill>
                  <a:srgbClr val="0000FF"/>
                </a:solidFill>
                <a:ea typeface="宋体" pitchFamily="2" charset="-122"/>
              </a:rPr>
              <a:t> Significant pileup events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364163" y="2997200"/>
            <a:ext cx="287972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5" name="TextBox 6"/>
          <p:cNvSpPr txBox="1">
            <a:spLocks noChangeArrowheads="1"/>
          </p:cNvSpPr>
          <p:nvPr/>
        </p:nvSpPr>
        <p:spPr bwMode="auto">
          <a:xfrm>
            <a:off x="5435600" y="2627313"/>
            <a:ext cx="890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ICHEP</a:t>
            </a:r>
          </a:p>
        </p:txBody>
      </p:sp>
      <p:pic>
        <p:nvPicPr>
          <p:cNvPr id="317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86" y="4423048"/>
            <a:ext cx="7993062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364163" y="2420938"/>
            <a:ext cx="287972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8" name="TextBox 12"/>
          <p:cNvSpPr txBox="1">
            <a:spLocks noChangeArrowheads="1"/>
          </p:cNvSpPr>
          <p:nvPr/>
        </p:nvSpPr>
        <p:spPr bwMode="auto">
          <a:xfrm>
            <a:off x="5445125" y="2124075"/>
            <a:ext cx="67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HCP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61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11"/>
    </mc:Choice>
    <mc:Fallback xmlns="">
      <p:transition spd="slow" advTm="25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Major  Challenge (Large Pileup)</a:t>
            </a:r>
            <a:endParaRPr lang="en-US" dirty="0"/>
          </a:p>
        </p:txBody>
      </p:sp>
      <p:sp>
        <p:nvSpPr>
          <p:cNvPr id="2560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762000"/>
            <a:ext cx="8763000" cy="847725"/>
          </a:xfrm>
        </p:spPr>
        <p:txBody>
          <a:bodyPr>
            <a:normAutofit lnSpcReduction="10000"/>
          </a:bodyPr>
          <a:lstStyle/>
          <a:p>
            <a:pPr marL="365125" indent="-255588"/>
            <a:r>
              <a:rPr lang="en-US" dirty="0" smtClean="0">
                <a:ea typeface="宋体" pitchFamily="2" charset="-122"/>
              </a:rPr>
              <a:t> Large pileup events result in big challenge to the detector, reconstruction  and particle identification !!!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09DD0F7-D556-4959-B789-1B4E466094C2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533525"/>
            <a:ext cx="5284787" cy="495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57338"/>
            <a:ext cx="5184775" cy="497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5613" y="1700213"/>
            <a:ext cx="1477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FF00"/>
                </a:solidFill>
                <a:latin typeface="Arial" pitchFamily="34" charset="0"/>
                <a:ea typeface="宋体" pitchFamily="2" charset="-122"/>
              </a:rPr>
              <a:t>H</a:t>
            </a:r>
            <a:r>
              <a:rPr lang="en-US" sz="2000" b="1">
                <a:solidFill>
                  <a:srgbClr val="FFFF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ZZ4</a:t>
            </a:r>
            <a:r>
              <a:rPr lang="en-US" sz="2000" b="1">
                <a:solidFill>
                  <a:srgbClr val="FFFF00"/>
                </a:solidFill>
                <a:latin typeface="Symbol" pitchFamily="18" charset="2"/>
                <a:ea typeface="宋体" pitchFamily="2" charset="-122"/>
                <a:sym typeface="Wingdings" pitchFamily="2" charset="2"/>
              </a:rPr>
              <a:t>m</a:t>
            </a:r>
            <a:endParaRPr lang="en-US" sz="2000" b="1">
              <a:solidFill>
                <a:srgbClr val="FFFF00"/>
              </a:solidFill>
              <a:latin typeface="Symbol" pitchFamily="18" charset="2"/>
              <a:ea typeface="宋体" pitchFamily="2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829175" y="1609725"/>
            <a:ext cx="390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FF00"/>
                </a:solidFill>
                <a:latin typeface="Symbol" pitchFamily="18" charset="2"/>
                <a:ea typeface="宋体" pitchFamily="2" charset="-122"/>
              </a:rPr>
              <a:t>m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124575" y="3697288"/>
            <a:ext cx="392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FF00"/>
                </a:solidFill>
                <a:latin typeface="Symbol" pitchFamily="18" charset="2"/>
                <a:ea typeface="宋体" pitchFamily="2" charset="-122"/>
              </a:rPr>
              <a:t>m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876425" y="4418013"/>
            <a:ext cx="392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FF00"/>
                </a:solidFill>
                <a:latin typeface="Symbol" pitchFamily="18" charset="2"/>
                <a:ea typeface="宋体" pitchFamily="2" charset="-122"/>
              </a:rPr>
              <a:t>m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348038" y="5641975"/>
            <a:ext cx="390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FF00"/>
                </a:solidFill>
                <a:latin typeface="Symbol" pitchFamily="18" charset="2"/>
                <a:ea typeface="宋体" pitchFamily="2" charset="-122"/>
              </a:rPr>
              <a:t>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881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3"/>
    </mc:Choice>
    <mc:Fallback xmlns="">
      <p:transition spd="slow" advTm="19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Couplings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592393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58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Is it the SM Higgs Boson?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4B53DAE-C410-4191-B030-715D00C23B29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7338"/>
            <a:ext cx="388620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1481138"/>
            <a:ext cx="4521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52738"/>
            <a:ext cx="6477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852738"/>
            <a:ext cx="30003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304800" y="1023938"/>
            <a:ext cx="4516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v"/>
            </a:pPr>
            <a:r>
              <a:rPr lang="en-US" sz="200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Higgs production (m</a:t>
            </a:r>
            <a:r>
              <a:rPr lang="en-US" sz="2000" b="1" baseline="-2500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H</a:t>
            </a:r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= 125 GeV)</a:t>
            </a:r>
          </a:p>
        </p:txBody>
      </p:sp>
      <p:sp>
        <p:nvSpPr>
          <p:cNvPr id="41993" name="TextBox 11"/>
          <p:cNvSpPr txBox="1">
            <a:spLocks noChangeArrowheads="1"/>
          </p:cNvSpPr>
          <p:nvPr/>
        </p:nvSpPr>
        <p:spPr bwMode="auto">
          <a:xfrm>
            <a:off x="381000" y="3157538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v"/>
            </a:pPr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Higgs decays</a:t>
            </a:r>
            <a:r>
              <a:rPr lang="en-US" sz="200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endParaRPr lang="en-US" sz="2000" b="1">
              <a:solidFill>
                <a:srgbClr val="FF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19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90938"/>
            <a:ext cx="1397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690938"/>
            <a:ext cx="14859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4267200" y="4376738"/>
            <a:ext cx="6858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086600" y="3919538"/>
            <a:ext cx="76200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086600" y="4376738"/>
            <a:ext cx="68580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9" name="TextBox 17"/>
          <p:cNvSpPr txBox="1">
            <a:spLocks noChangeArrowheads="1"/>
          </p:cNvSpPr>
          <p:nvPr/>
        </p:nvSpPr>
        <p:spPr bwMode="auto">
          <a:xfrm>
            <a:off x="4343400" y="4071938"/>
            <a:ext cx="331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00" b="1" i="1">
                <a:latin typeface="Arial" pitchFamily="34" charset="0"/>
                <a:ea typeface="宋体" pitchFamily="2" charset="-122"/>
              </a:rPr>
              <a:t>H</a:t>
            </a:r>
          </a:p>
        </p:txBody>
      </p:sp>
      <p:sp>
        <p:nvSpPr>
          <p:cNvPr id="42000" name="TextBox 18"/>
          <p:cNvSpPr txBox="1">
            <a:spLocks noChangeArrowheads="1"/>
          </p:cNvSpPr>
          <p:nvPr/>
        </p:nvSpPr>
        <p:spPr bwMode="auto">
          <a:xfrm>
            <a:off x="7848600" y="3690938"/>
            <a:ext cx="249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ea typeface="宋体" pitchFamily="2" charset="-122"/>
              </a:rPr>
              <a:t>f</a:t>
            </a:r>
          </a:p>
        </p:txBody>
      </p:sp>
      <p:sp>
        <p:nvSpPr>
          <p:cNvPr id="42001" name="TextBox 19"/>
          <p:cNvSpPr txBox="1">
            <a:spLocks noChangeArrowheads="1"/>
          </p:cNvSpPr>
          <p:nvPr/>
        </p:nvSpPr>
        <p:spPr bwMode="auto">
          <a:xfrm>
            <a:off x="7772400" y="4757738"/>
            <a:ext cx="249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ea typeface="宋体" pitchFamily="2" charset="-122"/>
              </a:rPr>
              <a:t>f</a:t>
            </a:r>
          </a:p>
        </p:txBody>
      </p:sp>
      <p:pic>
        <p:nvPicPr>
          <p:cNvPr id="4200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95713"/>
            <a:ext cx="657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76738"/>
            <a:ext cx="6572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4" name="TextBox 22"/>
          <p:cNvSpPr txBox="1">
            <a:spLocks noChangeArrowheads="1"/>
          </p:cNvSpPr>
          <p:nvPr/>
        </p:nvSpPr>
        <p:spPr bwMode="auto">
          <a:xfrm>
            <a:off x="6400800" y="3995738"/>
            <a:ext cx="331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00" b="1" i="1">
                <a:latin typeface="Arial" pitchFamily="34" charset="0"/>
                <a:ea typeface="宋体" pitchFamily="2" charset="-122"/>
              </a:rPr>
              <a:t>H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400800" y="4376738"/>
            <a:ext cx="6858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010400" y="4300538"/>
            <a:ext cx="152400" cy="1524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76800" y="4300538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008" name="TextBox 26"/>
          <p:cNvSpPr txBox="1">
            <a:spLocks noChangeArrowheads="1"/>
          </p:cNvSpPr>
          <p:nvPr/>
        </p:nvSpPr>
        <p:spPr bwMode="auto">
          <a:xfrm>
            <a:off x="5486400" y="3690938"/>
            <a:ext cx="555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latin typeface="Arial" pitchFamily="34" charset="0"/>
                <a:ea typeface="宋体" pitchFamily="2" charset="-122"/>
              </a:rPr>
              <a:t>W, Z</a:t>
            </a:r>
          </a:p>
        </p:txBody>
      </p:sp>
      <p:sp>
        <p:nvSpPr>
          <p:cNvPr id="42009" name="TextBox 27"/>
          <p:cNvSpPr txBox="1">
            <a:spLocks noChangeArrowheads="1"/>
          </p:cNvSpPr>
          <p:nvPr/>
        </p:nvSpPr>
        <p:spPr bwMode="auto">
          <a:xfrm>
            <a:off x="5486400" y="4754563"/>
            <a:ext cx="555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latin typeface="Arial" pitchFamily="34" charset="0"/>
                <a:ea typeface="宋体" pitchFamily="2" charset="-122"/>
              </a:rPr>
              <a:t>W, Z</a:t>
            </a:r>
          </a:p>
        </p:txBody>
      </p:sp>
      <p:pic>
        <p:nvPicPr>
          <p:cNvPr id="4201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5443538"/>
            <a:ext cx="1609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1" name="TextBox 29"/>
          <p:cNvSpPr txBox="1">
            <a:spLocks noChangeArrowheads="1"/>
          </p:cNvSpPr>
          <p:nvPr/>
        </p:nvSpPr>
        <p:spPr bwMode="auto">
          <a:xfrm>
            <a:off x="381000" y="5443538"/>
            <a:ext cx="326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v"/>
            </a:pPr>
            <a:r>
              <a:rPr lang="en-US" sz="200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Couplings (new force!)</a:t>
            </a:r>
          </a:p>
        </p:txBody>
      </p:sp>
      <p:sp>
        <p:nvSpPr>
          <p:cNvPr id="42012" name="TextBox 30"/>
          <p:cNvSpPr txBox="1">
            <a:spLocks noChangeArrowheads="1"/>
          </p:cNvSpPr>
          <p:nvPr/>
        </p:nvSpPr>
        <p:spPr bwMode="auto">
          <a:xfrm>
            <a:off x="381000" y="6053138"/>
            <a:ext cx="2351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v"/>
            </a:pPr>
            <a:r>
              <a:rPr lang="en-US" sz="200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Spin and Parity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76838" y="5329238"/>
            <a:ext cx="3836987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err="1">
                <a:solidFill>
                  <a:srgbClr val="0000FF"/>
                </a:solidFill>
              </a:rPr>
              <a:t>g</a:t>
            </a:r>
            <a:r>
              <a:rPr lang="en-US" sz="2000" baseline="-25000" dirty="0" err="1">
                <a:solidFill>
                  <a:srgbClr val="0000FF"/>
                </a:solidFill>
              </a:rPr>
              <a:t>F</a:t>
            </a:r>
            <a:r>
              <a:rPr lang="en-US" sz="2000" baseline="-25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(Yukawa coupling) =√2 x m</a:t>
            </a:r>
            <a:r>
              <a:rPr lang="en-US" sz="2000" baseline="-25000" dirty="0">
                <a:solidFill>
                  <a:srgbClr val="0000FF"/>
                </a:solidFill>
              </a:rPr>
              <a:t>F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>
                <a:solidFill>
                  <a:srgbClr val="0000FF"/>
                </a:solidFill>
                <a:latin typeface="Symbol" pitchFamily="18" charset="2"/>
              </a:rPr>
              <a:t>n</a:t>
            </a:r>
          </a:p>
          <a:p>
            <a:pPr>
              <a:defRPr/>
            </a:pPr>
            <a:r>
              <a:rPr lang="en-US" sz="2000" dirty="0" err="1">
                <a:solidFill>
                  <a:srgbClr val="FF0000"/>
                </a:solidFill>
                <a:latin typeface="+mn-lt"/>
              </a:rPr>
              <a:t>g</a:t>
            </a:r>
            <a:r>
              <a:rPr lang="en-US" sz="2000" baseline="-25000" dirty="0" err="1">
                <a:solidFill>
                  <a:srgbClr val="FF0000"/>
                </a:solidFill>
                <a:latin typeface="+mn-lt"/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(Gauge coupling)  =  2m</a:t>
            </a:r>
            <a:r>
              <a:rPr lang="en-US" sz="2000" baseline="-25000" dirty="0">
                <a:solidFill>
                  <a:srgbClr val="FF0000"/>
                </a:solidFill>
                <a:latin typeface="+mn-lt"/>
              </a:rPr>
              <a:t>V</a:t>
            </a:r>
            <a:r>
              <a:rPr lang="en-US" sz="2000" baseline="30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Symbol" pitchFamily="18" charset="2"/>
              </a:rPr>
              <a:t>n</a:t>
            </a:r>
          </a:p>
          <a:p>
            <a:pPr>
              <a:defRPr/>
            </a:pPr>
            <a:r>
              <a:rPr lang="en-US" sz="2000" dirty="0">
                <a:latin typeface="Symbol" pitchFamily="18" charset="2"/>
              </a:rPr>
              <a:t>(n </a:t>
            </a:r>
            <a:r>
              <a:rPr lang="en-US" sz="2000" dirty="0">
                <a:latin typeface="+mn-lt"/>
              </a:rPr>
              <a:t>is the vacuum expectation value</a:t>
            </a:r>
            <a:r>
              <a:rPr lang="en-US" sz="2000" dirty="0">
                <a:latin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71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"/>
    </mc:Choice>
    <mc:Fallback xmlns="">
      <p:transition spd="slow" advTm="77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dirty="0" smtClean="0"/>
              <a:t>Coupling Measurements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D1DB0A-9D91-4248-951C-5CAC5EA0992E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8839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4800" y="1106269"/>
            <a:ext cx="8534400" cy="646331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Coupling strengths </a:t>
            </a:r>
            <a:r>
              <a:rPr lang="en-US" sz="2400" dirty="0" err="1" smtClean="0">
                <a:solidFill>
                  <a:srgbClr val="C00000"/>
                </a:solidFill>
                <a:latin typeface="Symbol" pitchFamily="18" charset="2"/>
              </a:rPr>
              <a:t>k</a:t>
            </a:r>
            <a:r>
              <a:rPr lang="en-US" sz="24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sz="2400" baseline="-250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&amp; ratio:</a:t>
            </a:r>
            <a:r>
              <a:rPr lang="en-US" sz="2400" dirty="0" smtClean="0">
                <a:solidFill>
                  <a:srgbClr val="0066FF"/>
                </a:solidFill>
              </a:rPr>
              <a:t>  </a:t>
            </a:r>
            <a:r>
              <a:rPr lang="en-US" sz="2000" b="1" dirty="0" err="1" smtClean="0">
                <a:solidFill>
                  <a:srgbClr val="0066FF"/>
                </a:solidFill>
                <a:latin typeface="Symbol" pitchFamily="18" charset="2"/>
              </a:rPr>
              <a:t>k</a:t>
            </a:r>
            <a:r>
              <a:rPr lang="en-US" sz="2000" b="1" baseline="-25000" dirty="0" err="1" smtClean="0">
                <a:solidFill>
                  <a:srgbClr val="0066FF"/>
                </a:solidFill>
              </a:rPr>
              <a:t>F</a:t>
            </a:r>
            <a:r>
              <a:rPr lang="en-US" sz="2000" b="1" dirty="0" smtClean="0">
                <a:solidFill>
                  <a:srgbClr val="0066FF"/>
                </a:solidFill>
              </a:rPr>
              <a:t> =</a:t>
            </a:r>
            <a:r>
              <a:rPr lang="en-US" sz="2000" b="1" dirty="0" err="1" smtClean="0">
                <a:solidFill>
                  <a:srgbClr val="0066FF"/>
                </a:solidFill>
              </a:rPr>
              <a:t>g</a:t>
            </a:r>
            <a:r>
              <a:rPr lang="en-US" sz="2000" b="1" baseline="-25000" dirty="0" err="1" smtClean="0">
                <a:solidFill>
                  <a:srgbClr val="0066FF"/>
                </a:solidFill>
              </a:rPr>
              <a:t>F</a:t>
            </a:r>
            <a:r>
              <a:rPr lang="en-US" sz="2000" b="1" dirty="0" smtClean="0">
                <a:solidFill>
                  <a:srgbClr val="0066FF"/>
                </a:solidFill>
              </a:rPr>
              <a:t>/</a:t>
            </a:r>
            <a:r>
              <a:rPr lang="en-US" sz="2000" b="1" dirty="0" err="1" smtClean="0">
                <a:solidFill>
                  <a:srgbClr val="0066FF"/>
                </a:solidFill>
              </a:rPr>
              <a:t>g</a:t>
            </a:r>
            <a:r>
              <a:rPr lang="en-US" sz="2000" b="1" baseline="-25000" dirty="0" err="1" smtClean="0">
                <a:solidFill>
                  <a:srgbClr val="0066FF"/>
                </a:solidFill>
              </a:rPr>
              <a:t>F,SM</a:t>
            </a:r>
            <a:r>
              <a:rPr lang="en-US" sz="2000" b="1" dirty="0" smtClean="0">
                <a:solidFill>
                  <a:srgbClr val="0066FF"/>
                </a:solidFill>
              </a:rPr>
              <a:t>,</a:t>
            </a:r>
            <a:r>
              <a:rPr lang="en-US" sz="2000" b="1" baseline="30000" dirty="0" smtClean="0">
                <a:solidFill>
                  <a:srgbClr val="0066FF"/>
                </a:solidFill>
              </a:rPr>
              <a:t>   </a:t>
            </a:r>
            <a:r>
              <a:rPr lang="en-US" sz="2000" b="1" dirty="0" smtClean="0">
                <a:solidFill>
                  <a:srgbClr val="0066FF"/>
                </a:solidFill>
                <a:latin typeface="Symbol" pitchFamily="18" charset="2"/>
              </a:rPr>
              <a:t>k</a:t>
            </a:r>
            <a:r>
              <a:rPr lang="en-US" sz="2000" b="1" baseline="-25000" dirty="0" smtClean="0">
                <a:solidFill>
                  <a:srgbClr val="0066FF"/>
                </a:solidFill>
              </a:rPr>
              <a:t>V</a:t>
            </a:r>
            <a:r>
              <a:rPr lang="en-US" sz="2000" b="1" dirty="0" smtClean="0">
                <a:solidFill>
                  <a:srgbClr val="0066FF"/>
                </a:solidFill>
              </a:rPr>
              <a:t> =</a:t>
            </a:r>
            <a:r>
              <a:rPr lang="en-US" sz="2000" b="1" dirty="0" err="1" smtClean="0">
                <a:solidFill>
                  <a:srgbClr val="0066FF"/>
                </a:solidFill>
              </a:rPr>
              <a:t>g</a:t>
            </a:r>
            <a:r>
              <a:rPr lang="en-US" sz="2000" b="1" baseline="-25000" dirty="0" err="1" smtClean="0">
                <a:solidFill>
                  <a:srgbClr val="0066FF"/>
                </a:solidFill>
              </a:rPr>
              <a:t>V</a:t>
            </a:r>
            <a:r>
              <a:rPr lang="en-US" sz="2000" b="1" dirty="0" smtClean="0">
                <a:solidFill>
                  <a:srgbClr val="0066FF"/>
                </a:solidFill>
              </a:rPr>
              <a:t>/</a:t>
            </a:r>
            <a:r>
              <a:rPr lang="en-US" sz="2000" b="1" dirty="0" err="1" smtClean="0">
                <a:solidFill>
                  <a:srgbClr val="0066FF"/>
                </a:solidFill>
              </a:rPr>
              <a:t>g</a:t>
            </a:r>
            <a:r>
              <a:rPr lang="en-US" sz="2000" b="1" baseline="-25000" dirty="0" err="1" smtClean="0">
                <a:solidFill>
                  <a:srgbClr val="0066FF"/>
                </a:solidFill>
              </a:rPr>
              <a:t>V,SM</a:t>
            </a:r>
            <a:r>
              <a:rPr lang="en-US" sz="2000" dirty="0" smtClean="0">
                <a:solidFill>
                  <a:srgbClr val="0066FF"/>
                </a:solidFill>
              </a:rPr>
              <a:t>,</a:t>
            </a:r>
            <a:r>
              <a:rPr lang="en-US" sz="2000" baseline="30000" dirty="0" smtClean="0">
                <a:solidFill>
                  <a:srgbClr val="0066FF"/>
                </a:solidFill>
              </a:rPr>
              <a:t> </a:t>
            </a:r>
            <a:r>
              <a:rPr lang="en-US" sz="2000" dirty="0" smtClean="0">
                <a:solidFill>
                  <a:srgbClr val="0066FF"/>
                </a:solidFill>
              </a:rPr>
              <a:t>   </a:t>
            </a:r>
            <a:r>
              <a:rPr lang="en-US" sz="2000" b="1" dirty="0" err="1" smtClean="0">
                <a:solidFill>
                  <a:srgbClr val="006600"/>
                </a:solidFill>
                <a:latin typeface="Symbol" pitchFamily="18" charset="2"/>
              </a:rPr>
              <a:t>l</a:t>
            </a:r>
            <a:r>
              <a:rPr lang="en-US" sz="2000" b="1" baseline="-25000" dirty="0" err="1" smtClean="0">
                <a:solidFill>
                  <a:srgbClr val="006600"/>
                </a:solidFill>
              </a:rPr>
              <a:t>ij</a:t>
            </a:r>
            <a:r>
              <a:rPr lang="en-US" sz="2000" b="1" dirty="0" smtClean="0">
                <a:solidFill>
                  <a:srgbClr val="006600"/>
                </a:solidFill>
              </a:rPr>
              <a:t> = </a:t>
            </a:r>
            <a:r>
              <a:rPr lang="en-US" sz="2000" b="1" dirty="0" err="1" smtClean="0">
                <a:solidFill>
                  <a:srgbClr val="006600"/>
                </a:solidFill>
                <a:latin typeface="Symbol" pitchFamily="18" charset="2"/>
              </a:rPr>
              <a:t>k</a:t>
            </a:r>
            <a:r>
              <a:rPr lang="en-US" sz="2000" b="1" baseline="-25000" dirty="0" err="1" smtClean="0">
                <a:solidFill>
                  <a:srgbClr val="006600"/>
                </a:solidFill>
              </a:rPr>
              <a:t>i</a:t>
            </a:r>
            <a:r>
              <a:rPr lang="en-US" sz="2000" b="1" dirty="0" smtClean="0">
                <a:solidFill>
                  <a:srgbClr val="006600"/>
                </a:solidFill>
              </a:rPr>
              <a:t> /</a:t>
            </a:r>
            <a:r>
              <a:rPr lang="en-US" sz="2000" b="1" dirty="0" smtClean="0">
                <a:solidFill>
                  <a:srgbClr val="006600"/>
                </a:solidFill>
                <a:latin typeface="Symbol" pitchFamily="18" charset="2"/>
              </a:rPr>
              <a:t>k</a:t>
            </a:r>
            <a:r>
              <a:rPr lang="en-US" sz="2000" b="1" baseline="-25000" dirty="0" smtClean="0">
                <a:solidFill>
                  <a:srgbClr val="006600"/>
                </a:solidFill>
              </a:rPr>
              <a:t>j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37205" y="6076135"/>
            <a:ext cx="315595" cy="2314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(8)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24500"/>
            <a:ext cx="6266532" cy="68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304800" y="4191000"/>
            <a:ext cx="2092239" cy="427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i="1" dirty="0" smtClean="0">
                <a:solidFill>
                  <a:srgbClr val="006600"/>
                </a:solidFill>
                <a:latin typeface="Trebuchet MS"/>
                <a:cs typeface="Trebuchet MS"/>
              </a:rPr>
              <a:t>Example H</a:t>
            </a:r>
            <a:r>
              <a:rPr lang="en-US" sz="2000" dirty="0" smtClean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lang="en-GB" sz="2000" dirty="0">
                <a:solidFill>
                  <a:srgbClr val="006600"/>
                </a:solidFill>
              </a:rPr>
              <a:t>→</a:t>
            </a:r>
            <a:r>
              <a:rPr lang="en-US" sz="2000" dirty="0" smtClean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lang="en-US" sz="2000" i="1" dirty="0" err="1">
                <a:solidFill>
                  <a:srgbClr val="006600"/>
                </a:solidFill>
                <a:latin typeface="Symbol" charset="2"/>
                <a:cs typeface="Symbol" charset="2"/>
              </a:rPr>
              <a:t>gg</a:t>
            </a:r>
            <a:r>
              <a:rPr lang="en-US" sz="2000" i="1" dirty="0">
                <a:solidFill>
                  <a:srgbClr val="006600"/>
                </a:solidFill>
                <a:latin typeface="Symbol" charset="2"/>
                <a:cs typeface="Symbol" charset="2"/>
              </a:rPr>
              <a:t> </a:t>
            </a:r>
            <a:endParaRPr lang="fr-FR" sz="2000" dirty="0">
              <a:solidFill>
                <a:srgbClr val="006600"/>
              </a:solidFill>
              <a:latin typeface="Trebuchet MS"/>
              <a:cs typeface="Trebuchet MS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0"/>
            <a:ext cx="1810440" cy="115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932" y="5341737"/>
            <a:ext cx="1638868" cy="102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417937"/>
            <a:ext cx="1803609" cy="108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6934200" y="4419600"/>
            <a:ext cx="2133600" cy="115416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 smtClean="0">
                <a:solidFill>
                  <a:srgbClr val="FF0000"/>
                </a:solidFill>
                <a:latin typeface="Symbol" pitchFamily="18" charset="2"/>
              </a:rPr>
              <a:t>k</a:t>
            </a:r>
            <a:r>
              <a:rPr lang="en-GB" sz="1600" b="1" baseline="-25000" dirty="0" smtClean="0">
                <a:solidFill>
                  <a:srgbClr val="FF0000"/>
                </a:solidFill>
              </a:rPr>
              <a:t>g</a:t>
            </a:r>
            <a:r>
              <a:rPr lang="en-GB" sz="1600" b="1" dirty="0" smtClean="0">
                <a:solidFill>
                  <a:srgbClr val="FF0000"/>
                </a:solidFill>
              </a:rPr>
              <a:t> , </a:t>
            </a:r>
            <a:r>
              <a:rPr lang="en-GB" sz="1600" b="1" dirty="0" smtClean="0">
                <a:solidFill>
                  <a:srgbClr val="FF0000"/>
                </a:solidFill>
                <a:latin typeface="Symbol" pitchFamily="18" charset="2"/>
              </a:rPr>
              <a:t>k</a:t>
            </a:r>
            <a:r>
              <a:rPr lang="en-GB" sz="1600" b="1" baseline="-25000" dirty="0" smtClean="0">
                <a:solidFill>
                  <a:srgbClr val="FF0000"/>
                </a:solidFill>
                <a:latin typeface="Symbol" pitchFamily="18" charset="2"/>
              </a:rPr>
              <a:t>g</a:t>
            </a:r>
            <a:r>
              <a:rPr lang="en-GB" sz="1600" b="1" dirty="0" smtClean="0"/>
              <a:t>: </a:t>
            </a:r>
            <a:r>
              <a:rPr lang="en-GB" sz="1600" dirty="0" smtClean="0"/>
              <a:t>loop coupling scale factors</a:t>
            </a:r>
          </a:p>
          <a:p>
            <a:r>
              <a:rPr lang="en-GB" sz="1600" b="1" dirty="0" err="1" smtClean="0">
                <a:solidFill>
                  <a:srgbClr val="FF0000"/>
                </a:solidFill>
                <a:latin typeface="Symbol" pitchFamily="18" charset="2"/>
              </a:rPr>
              <a:t>k</a:t>
            </a:r>
            <a:r>
              <a:rPr lang="en-GB" sz="1600" b="1" baseline="-25000" dirty="0" err="1" smtClean="0">
                <a:solidFill>
                  <a:srgbClr val="FF0000"/>
                </a:solidFill>
              </a:rPr>
              <a:t>H</a:t>
            </a:r>
            <a:r>
              <a:rPr lang="en-GB" sz="1600" dirty="0" smtClean="0"/>
              <a:t> is the total Higgs width scale factor 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5798937"/>
            <a:ext cx="2571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71800" y="4038600"/>
            <a:ext cx="2028825" cy="647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228600" y="5334000"/>
            <a:ext cx="56388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724400" y="5105400"/>
            <a:ext cx="152400" cy="2286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7170" idx="2"/>
          </p:cNvCxnSpPr>
          <p:nvPr/>
        </p:nvCxnSpPr>
        <p:spPr>
          <a:xfrm flipV="1">
            <a:off x="3886200" y="4686097"/>
            <a:ext cx="100013" cy="26690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30900"/>
            <a:ext cx="2399464" cy="200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Spin Analysis with H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latin typeface="Symbol" pitchFamily="18" charset="2"/>
                <a:sym typeface="Wingdings" pitchFamily="2" charset="2"/>
              </a:rPr>
              <a:t>gg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D1DB0A-9D91-4248-951C-5CAC5EA0992E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1432" y="1143000"/>
            <a:ext cx="393536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038600"/>
            <a:ext cx="3604491" cy="248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986520"/>
            <a:ext cx="3720032" cy="2542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28600" y="1066800"/>
            <a:ext cx="4190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66FF"/>
                </a:solidFill>
              </a:rPr>
              <a:t>Polar angle </a:t>
            </a:r>
            <a:r>
              <a:rPr lang="en-US" sz="1800" b="1" i="1" dirty="0" smtClean="0">
                <a:solidFill>
                  <a:srgbClr val="0066FF"/>
                </a:solidFill>
                <a:latin typeface="Symbol" pitchFamily="18" charset="2"/>
              </a:rPr>
              <a:t>q</a:t>
            </a:r>
            <a:r>
              <a:rPr lang="en-US" sz="1800" b="1" i="1" dirty="0" smtClean="0">
                <a:solidFill>
                  <a:srgbClr val="0066FF"/>
                </a:solidFill>
              </a:rPr>
              <a:t>* </a:t>
            </a:r>
            <a:r>
              <a:rPr lang="en-US" sz="1800" b="1" dirty="0" smtClean="0">
                <a:solidFill>
                  <a:srgbClr val="0066FF"/>
                </a:solidFill>
              </a:rPr>
              <a:t>of the photon decay in </a:t>
            </a:r>
            <a:r>
              <a:rPr lang="en-US" sz="1800" b="1" dirty="0" err="1" smtClean="0">
                <a:solidFill>
                  <a:srgbClr val="0066FF"/>
                </a:solidFill>
              </a:rPr>
              <a:t>Collines-Soper</a:t>
            </a:r>
            <a:r>
              <a:rPr lang="en-US" sz="1800" b="1" dirty="0" smtClean="0">
                <a:solidFill>
                  <a:srgbClr val="0066FF"/>
                </a:solidFill>
              </a:rPr>
              <a:t> frame, along with </a:t>
            </a:r>
            <a:r>
              <a:rPr lang="en-US" sz="1800" b="1" dirty="0" err="1" smtClean="0">
                <a:solidFill>
                  <a:srgbClr val="0066FF"/>
                </a:solidFill>
              </a:rPr>
              <a:t>m</a:t>
            </a:r>
            <a:r>
              <a:rPr lang="en-US" sz="1800" b="1" baseline="-25000" dirty="0" err="1" smtClean="0">
                <a:solidFill>
                  <a:srgbClr val="0066FF"/>
                </a:solidFill>
                <a:latin typeface="Symbol" pitchFamily="18" charset="2"/>
              </a:rPr>
              <a:t>gg</a:t>
            </a:r>
            <a:endParaRPr lang="en-US" sz="1800" b="1" baseline="-25000" dirty="0">
              <a:solidFill>
                <a:srgbClr val="0066FF"/>
              </a:solidFill>
              <a:latin typeface="Symbol" pitchFamily="18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3200400"/>
            <a:ext cx="2895600" cy="69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057400" y="4495800"/>
            <a:ext cx="533400" cy="461665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0</a:t>
            </a:r>
            <a:r>
              <a:rPr lang="en-US" sz="2400" baseline="30000" dirty="0" smtClean="0">
                <a:solidFill>
                  <a:srgbClr val="0000FF"/>
                </a:solidFill>
              </a:rPr>
              <a:t>+</a:t>
            </a:r>
            <a:endParaRPr 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3200" y="4495800"/>
            <a:ext cx="5334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</a:t>
            </a:r>
            <a:r>
              <a:rPr lang="en-US" sz="2400" baseline="30000" dirty="0" smtClean="0">
                <a:solidFill>
                  <a:srgbClr val="FF0000"/>
                </a:solidFill>
              </a:rPr>
              <a:t>+</a:t>
            </a:r>
            <a:endParaRPr lang="en-US" sz="2400" baseline="300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 flipH="1">
            <a:off x="6781800" y="4957465"/>
            <a:ext cx="38100" cy="3003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</p:cNvCxnSpPr>
          <p:nvPr/>
        </p:nvCxnSpPr>
        <p:spPr>
          <a:xfrm flipH="1">
            <a:off x="2286000" y="4957465"/>
            <a:ext cx="38100" cy="300335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8200" y="4583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</a:t>
            </a:r>
            <a:endParaRPr lang="en-US" sz="18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143000" y="4876800"/>
            <a:ext cx="152400" cy="228600"/>
          </a:xfrm>
          <a:prstGeom prst="straightConnector1">
            <a:avLst/>
          </a:prstGeom>
          <a:ln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34000" y="4495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</a:t>
            </a:r>
            <a:endParaRPr lang="en-US" sz="1800" dirty="0"/>
          </a:p>
        </p:txBody>
      </p:sp>
      <p:cxnSp>
        <p:nvCxnSpPr>
          <p:cNvPr id="21" name="Straight Arrow Connector 20"/>
          <p:cNvCxnSpPr>
            <a:stCxn id="19" idx="2"/>
          </p:cNvCxnSpPr>
          <p:nvPr/>
        </p:nvCxnSpPr>
        <p:spPr>
          <a:xfrm>
            <a:off x="5650754" y="4865132"/>
            <a:ext cx="140446" cy="31646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8400" y="1852136"/>
            <a:ext cx="198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CS</a:t>
            </a:r>
            <a:r>
              <a:rPr lang="en-US" dirty="0" smtClean="0"/>
              <a:t> bisects angle between the </a:t>
            </a:r>
            <a:r>
              <a:rPr lang="en-US" dirty="0" err="1" smtClean="0"/>
              <a:t>momenta</a:t>
            </a:r>
            <a:r>
              <a:rPr lang="en-US" dirty="0" smtClean="0"/>
              <a:t> of colliding hadrons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09800" y="2895600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66"/>
                </a:solidFill>
              </a:rPr>
              <a:t>CS</a:t>
            </a:r>
            <a:endParaRPr lang="en-US" sz="1100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Spin Analysis With H</a:t>
            </a:r>
            <a:r>
              <a:rPr lang="en-US" dirty="0" smtClean="0">
                <a:sym typeface="Wingdings" pitchFamily="2" charset="2"/>
              </a:rPr>
              <a:t> WW*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D1DB0A-9D91-4248-951C-5CAC5EA0992E}" type="slidenum">
              <a:rPr lang="en-US" altLang="zh-CN" smtClean="0"/>
              <a:pPr/>
              <a:t>36</a:t>
            </a:fld>
            <a:endParaRPr lang="en-US" altLang="zh-C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273499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295400"/>
            <a:ext cx="266700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9050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981200"/>
            <a:ext cx="3778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1233122"/>
            <a:ext cx="2838450" cy="2729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6715" y="4038600"/>
            <a:ext cx="277012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4419600"/>
            <a:ext cx="5867400" cy="128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0" y="3962400"/>
            <a:ext cx="17335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624737" y="1981200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</a:rPr>
              <a:t>BDT </a:t>
            </a:r>
            <a:r>
              <a:rPr lang="en-US" sz="1200" b="1" dirty="0" err="1" smtClean="0">
                <a:solidFill>
                  <a:srgbClr val="0000FF"/>
                </a:solidFill>
              </a:rPr>
              <a:t>discriminant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81200" y="5867400"/>
            <a:ext cx="3693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Observed 2</a:t>
            </a:r>
            <a:r>
              <a:rPr lang="en-US" b="1" baseline="30000" dirty="0" smtClean="0">
                <a:solidFill>
                  <a:srgbClr val="C00000"/>
                </a:solidFill>
              </a:rPr>
              <a:t>+ 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</a:rPr>
              <a:t>qq</a:t>
            </a:r>
            <a:r>
              <a:rPr lang="en-US" b="1" dirty="0" smtClean="0">
                <a:solidFill>
                  <a:srgbClr val="C00000"/>
                </a:solidFill>
              </a:rPr>
              <a:t>=100%) exclusion 99.96%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81200" y="6172200"/>
            <a:ext cx="3693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Observed 2</a:t>
            </a:r>
            <a:r>
              <a:rPr lang="en-US" b="1" baseline="30000" dirty="0" smtClean="0">
                <a:solidFill>
                  <a:srgbClr val="C00000"/>
                </a:solidFill>
              </a:rPr>
              <a:t>+ </a:t>
            </a: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</a:rPr>
              <a:t>qq</a:t>
            </a:r>
            <a:r>
              <a:rPr lang="en-US" b="1" dirty="0" smtClean="0">
                <a:solidFill>
                  <a:srgbClr val="C00000"/>
                </a:solidFill>
              </a:rPr>
              <a:t>  =  0%)  exclusion 95.2%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81800" y="4796135"/>
            <a:ext cx="6119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</a:t>
            </a:r>
            <a:r>
              <a:rPr lang="en-US" sz="2400" baseline="30000" dirty="0" smtClean="0">
                <a:solidFill>
                  <a:srgbClr val="FF0000"/>
                </a:solidFill>
              </a:rPr>
              <a:t>+</a:t>
            </a:r>
            <a:endParaRPr lang="en-US" sz="2400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0" y="5177135"/>
            <a:ext cx="6119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66FF"/>
                </a:solidFill>
              </a:rPr>
              <a:t>0</a:t>
            </a:r>
            <a:r>
              <a:rPr lang="en-US" sz="2400" baseline="30000" dirty="0" smtClean="0">
                <a:solidFill>
                  <a:srgbClr val="0066FF"/>
                </a:solidFill>
              </a:rPr>
              <a:t>+</a:t>
            </a:r>
            <a:endParaRPr lang="en-US" sz="2400" baseline="30000" dirty="0">
              <a:solidFill>
                <a:srgbClr val="0066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600" y="6019800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6600"/>
                </a:solidFill>
              </a:rPr>
              <a:t>Exclusion </a:t>
            </a:r>
            <a:r>
              <a:rPr lang="en-US" sz="1600" b="1" dirty="0" smtClean="0">
                <a:solidFill>
                  <a:srgbClr val="006600"/>
                </a:solidFill>
              </a:rPr>
              <a:t>(1-CL</a:t>
            </a:r>
            <a:r>
              <a:rPr lang="en-US" sz="1600" b="1" baseline="-25000" dirty="0" smtClean="0">
                <a:solidFill>
                  <a:srgbClr val="006600"/>
                </a:solidFill>
              </a:rPr>
              <a:t>s</a:t>
            </a:r>
            <a:r>
              <a:rPr lang="en-US" sz="1600" b="1" dirty="0" smtClean="0">
                <a:solidFill>
                  <a:srgbClr val="006600"/>
                </a:solidFill>
              </a:rPr>
              <a:t> ):</a:t>
            </a:r>
            <a:endParaRPr lang="en-US" sz="16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>
                <a:sym typeface="Wingdings" pitchFamily="2" charset="2"/>
              </a:rPr>
              <a:t>ZZ*4l : Spin and CP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05408"/>
            <a:ext cx="8568952" cy="5794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"/>
    </mc:Choice>
    <mc:Fallback xmlns="">
      <p:transition spd="slow" advTm="14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Trigger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2" y="836712"/>
            <a:ext cx="8682558" cy="525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3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Production and Decays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04889"/>
            <a:ext cx="8820472" cy="441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7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Higgs Boson Production at LHC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9C49D4C-A84B-45FC-B994-989E9F2C7CF2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41363"/>
            <a:ext cx="3055938" cy="585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1700808"/>
            <a:ext cx="5038725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3784600" y="765175"/>
            <a:ext cx="5251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Gluon-gluon fusion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gg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H</a:t>
            </a:r>
            <a:r>
              <a:rPr lang="en-US" sz="2000" dirty="0">
                <a:solidFill>
                  <a:srgbClr val="0000FF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 and vector-boson </a:t>
            </a:r>
          </a:p>
          <a:p>
            <a:pPr eaLnBrk="1" hangingPunct="1"/>
            <a:r>
              <a:rPr lang="en-US" sz="2000" dirty="0">
                <a:solidFill>
                  <a:srgbClr val="0000FF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fusion </a:t>
            </a:r>
            <a:r>
              <a:rPr lang="en-US" sz="2000" dirty="0" err="1">
                <a:solidFill>
                  <a:srgbClr val="0000FF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qqqqH</a:t>
            </a:r>
            <a:r>
              <a:rPr lang="en-US" sz="2000" dirty="0">
                <a:solidFill>
                  <a:srgbClr val="0000FF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 are dominant</a:t>
            </a:r>
            <a:endParaRPr lang="en-US" sz="2000" dirty="0">
              <a:solidFill>
                <a:srgbClr val="0000FF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5492774"/>
            <a:ext cx="5129212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lowchart: Connector 2"/>
          <p:cNvSpPr/>
          <p:nvPr/>
        </p:nvSpPr>
        <p:spPr>
          <a:xfrm>
            <a:off x="1763812" y="1190625"/>
            <a:ext cx="215900" cy="222250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Callout 8"/>
          <p:cNvSpPr/>
          <p:nvPr/>
        </p:nvSpPr>
        <p:spPr>
          <a:xfrm>
            <a:off x="2268538" y="4292600"/>
            <a:ext cx="1655762" cy="720725"/>
          </a:xfrm>
          <a:prstGeom prst="wedgeEllipseCallout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FF"/>
                </a:solidFill>
              </a:rPr>
              <a:t>Gauge</a:t>
            </a:r>
          </a:p>
          <a:p>
            <a:pPr algn="ctr">
              <a:defRPr/>
            </a:pPr>
            <a:r>
              <a:rPr lang="en-US" sz="2000" dirty="0">
                <a:solidFill>
                  <a:srgbClr val="0000FF"/>
                </a:solidFill>
              </a:rPr>
              <a:t>coupling</a:t>
            </a:r>
          </a:p>
        </p:txBody>
      </p:sp>
      <p:sp>
        <p:nvSpPr>
          <p:cNvPr id="15" name="Flowchart: Connector 14"/>
          <p:cNvSpPr/>
          <p:nvPr/>
        </p:nvSpPr>
        <p:spPr>
          <a:xfrm>
            <a:off x="1763812" y="5438998"/>
            <a:ext cx="215900" cy="222250"/>
          </a:xfrm>
          <a:prstGeom prst="flowChartConnector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Callout 16"/>
          <p:cNvSpPr/>
          <p:nvPr/>
        </p:nvSpPr>
        <p:spPr>
          <a:xfrm>
            <a:off x="2339752" y="1412777"/>
            <a:ext cx="1656184" cy="720079"/>
          </a:xfrm>
          <a:prstGeom prst="wedgeEllipseCallout">
            <a:avLst/>
          </a:prstGeom>
          <a:solidFill>
            <a:srgbClr val="FFFF00">
              <a:alpha val="50000"/>
            </a:srgbClr>
          </a:solidFill>
          <a:ln>
            <a:solidFill>
              <a:srgbClr val="FFFF00">
                <a:alpha val="50000"/>
              </a:srgb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B050"/>
                </a:solidFill>
              </a:rPr>
              <a:t>Yukawa</a:t>
            </a:r>
          </a:p>
          <a:p>
            <a:pPr algn="ctr">
              <a:defRPr/>
            </a:pPr>
            <a:r>
              <a:rPr lang="en-US" sz="2000" dirty="0">
                <a:solidFill>
                  <a:srgbClr val="00B050"/>
                </a:solidFill>
              </a:rPr>
              <a:t>coupling</a:t>
            </a:r>
          </a:p>
        </p:txBody>
      </p:sp>
      <p:sp>
        <p:nvSpPr>
          <p:cNvPr id="16" name="Flowchart: Connector 15"/>
          <p:cNvSpPr/>
          <p:nvPr/>
        </p:nvSpPr>
        <p:spPr>
          <a:xfrm>
            <a:off x="1907828" y="2486670"/>
            <a:ext cx="215900" cy="222250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1691804" y="3860800"/>
            <a:ext cx="215900" cy="222250"/>
          </a:xfrm>
          <a:prstGeom prst="flowChartConnector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496" y="1124744"/>
            <a:ext cx="7524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87%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 smtClean="0"/>
              <a:t>0.5%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 smtClean="0"/>
              <a:t>5%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7%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0648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7"/>
    </mc:Choice>
    <mc:Fallback xmlns="">
      <p:transition spd="slow" advTm="34537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4" y="692696"/>
            <a:ext cx="8715994" cy="616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0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Mass of 4-lepton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19753"/>
            <a:ext cx="5965711" cy="614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7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MVA Discriminant: Higgs Spin and CP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424936" cy="599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 of Z </a:t>
            </a:r>
            <a:r>
              <a:rPr lang="en-US" dirty="0" smtClean="0">
                <a:sym typeface="Wingdings" pitchFamily="2" charset="2"/>
              </a:rPr>
              <a:t> 4</a:t>
            </a:r>
            <a:r>
              <a:rPr lang="en-US" dirty="0" smtClean="0">
                <a:latin typeface="MT Extra" pitchFamily="18" charset="2"/>
                <a:sym typeface="Wingdings" pitchFamily="2" charset="2"/>
              </a:rPr>
              <a:t>l</a:t>
            </a:r>
            <a:endParaRPr lang="en-US" dirty="0">
              <a:latin typeface="MT Extra" pitchFamily="18" charset="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447670" cy="57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1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Search for High Mass H</a:t>
            </a:r>
            <a:r>
              <a:rPr lang="en-US" sz="4000" dirty="0" smtClean="0">
                <a:sym typeface="Wingdings" pitchFamily="2" charset="2"/>
              </a:rPr>
              <a:t> ZZ, WW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D1DB0A-9D91-4248-951C-5CAC5EA0992E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6576" y="2438399"/>
            <a:ext cx="4375023" cy="304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86012"/>
            <a:ext cx="4103677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486400" y="4659868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ZZ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1915180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ym typeface="Wingdings" pitchFamily="2" charset="2"/>
              </a:rPr>
              <a:t>WW* </a:t>
            </a:r>
            <a:r>
              <a:rPr lang="en-US" sz="2800" i="1" dirty="0" err="1" smtClean="0">
                <a:sym typeface="Wingdings" pitchFamily="2" charset="2"/>
              </a:rPr>
              <a:t>l</a:t>
            </a:r>
            <a:r>
              <a:rPr lang="en-US" sz="2800" i="1" dirty="0" err="1" smtClean="0">
                <a:latin typeface="Symbol" pitchFamily="18" charset="2"/>
                <a:sym typeface="Wingdings" pitchFamily="2" charset="2"/>
              </a:rPr>
              <a:t>n</a:t>
            </a:r>
            <a:r>
              <a:rPr lang="en-US" sz="2800" i="1" dirty="0" err="1" smtClean="0">
                <a:sym typeface="Wingdings" pitchFamily="2" charset="2"/>
              </a:rPr>
              <a:t>l</a:t>
            </a:r>
            <a:r>
              <a:rPr lang="en-US" sz="2800" i="1" dirty="0" err="1" smtClean="0">
                <a:latin typeface="Symbol" pitchFamily="18" charset="2"/>
                <a:sym typeface="Wingdings" pitchFamily="2" charset="2"/>
              </a:rPr>
              <a:t>n</a:t>
            </a:r>
            <a:endParaRPr lang="en-US" sz="2800" i="1" dirty="0">
              <a:latin typeface="Symbol" pitchFamily="18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1991380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ym typeface="Wingdings" pitchFamily="2" charset="2"/>
              </a:rPr>
              <a:t>ZZ* 4l</a:t>
            </a:r>
            <a:endParaRPr lang="en-US" sz="2800" i="1" dirty="0">
              <a:latin typeface="Symbol" pitchFamily="18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1475492"/>
            <a:ext cx="808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Extend the Higgs search to high mass assume SM-like width, and  decay to WW/ZZ </a:t>
            </a:r>
            <a:endParaRPr lang="en-US" sz="18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5772090"/>
            <a:ext cx="7226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95% C.L. exclusion of a SM-like heavy Higgs up to ~ 650 </a:t>
            </a:r>
            <a:r>
              <a:rPr lang="en-US" sz="2000" dirty="0" err="1" smtClean="0">
                <a:solidFill>
                  <a:srgbClr val="C00000"/>
                </a:solidFill>
              </a:rPr>
              <a:t>GeV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56176" y="1141511"/>
            <a:ext cx="21221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ATLAS-CONF-2013-067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Large Hadron Collider at CERN</a:t>
            </a:r>
            <a:endParaRPr lang="en-US" dirty="0"/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65125" indent="-255588"/>
            <a:endParaRPr lang="en-US" smtClean="0"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E20C325-DAE5-4CF7-8E08-9F0904AA3318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  <p:pic>
        <p:nvPicPr>
          <p:cNvPr id="13317" name="Picture 5" descr="CERNvi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1068388" y="2997200"/>
            <a:ext cx="9144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>
                <a:latin typeface="Arial" pitchFamily="34" charset="0"/>
                <a:ea typeface="宋体" pitchFamily="2" charset="-122"/>
              </a:rPr>
              <a:t>CERN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250825" y="5876925"/>
            <a:ext cx="4005263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LHC: 27 km, the world’s largest proton-proton collider (7-14 </a:t>
            </a:r>
            <a:r>
              <a:rPr lang="en-US" sz="2000" dirty="0" err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TeV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)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042988" y="2438400"/>
            <a:ext cx="1201737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ATLAS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48125" y="2139950"/>
            <a:ext cx="955675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>
                <a:latin typeface="Arial" pitchFamily="34" charset="0"/>
                <a:ea typeface="宋体" pitchFamily="2" charset="-122"/>
              </a:rPr>
              <a:t>ALICE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851275" y="4468813"/>
            <a:ext cx="871538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>
                <a:latin typeface="Arial" pitchFamily="34" charset="0"/>
                <a:ea typeface="宋体" pitchFamily="2" charset="-122"/>
              </a:rPr>
              <a:t>LHCb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9350"/>
            <a:ext cx="1990725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2047875"/>
            <a:ext cx="1897062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836613"/>
            <a:ext cx="18923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3284538"/>
            <a:ext cx="1531938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38988" y="2911475"/>
            <a:ext cx="75565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CMS</a:t>
            </a:r>
            <a:endParaRPr lang="en-US" sz="2000" b="1">
              <a:solidFill>
                <a:srgbClr val="1D02BE"/>
              </a:solidFill>
              <a:latin typeface="Arial" pitchFamily="34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00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0"/>
    </mc:Choice>
    <mc:Fallback xmlns="">
      <p:transition spd="slow" advTm="10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4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ATLAS Detector</a:t>
            </a:r>
            <a:endParaRPr lang="en-US" dirty="0"/>
          </a:p>
        </p:txBody>
      </p:sp>
      <p:sp>
        <p:nvSpPr>
          <p:cNvPr id="18435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65125" indent="-255588"/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17575"/>
            <a:ext cx="8482012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58000" y="1276350"/>
            <a:ext cx="22098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en-US" sz="2000" dirty="0" smtClean="0">
                <a:ea typeface="宋体" pitchFamily="2" charset="-122"/>
              </a:rPr>
              <a:t>DAQ: 40 MHz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288" y="5940569"/>
            <a:ext cx="2332305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D02BE"/>
                </a:solidFill>
              </a:rPr>
              <a:t>46 x 25 x 25 </a:t>
            </a:r>
            <a:r>
              <a:rPr lang="en-US" sz="1600" b="1" dirty="0" smtClean="0">
                <a:solidFill>
                  <a:srgbClr val="1D02BE"/>
                </a:solidFill>
                <a:ea typeface="宋体" pitchFamily="2" charset="-122"/>
              </a:rPr>
              <a:t>m</a:t>
            </a:r>
            <a:r>
              <a:rPr lang="en-US" sz="1600" b="1" dirty="0" smtClean="0">
                <a:solidFill>
                  <a:srgbClr val="1D02BE"/>
                </a:solidFill>
              </a:rPr>
              <a:t>, </a:t>
            </a:r>
            <a:r>
              <a:rPr lang="en-US" sz="1600" b="1" dirty="0">
                <a:solidFill>
                  <a:srgbClr val="1D02BE"/>
                </a:solidFill>
              </a:rPr>
              <a:t>7000 </a:t>
            </a:r>
            <a:r>
              <a:rPr lang="en-US" sz="1600" b="1" dirty="0" smtClean="0">
                <a:solidFill>
                  <a:srgbClr val="1D02BE"/>
                </a:solidFill>
                <a:ea typeface="宋体" pitchFamily="2" charset="-122"/>
              </a:rPr>
              <a:t>tons</a:t>
            </a:r>
            <a:endParaRPr lang="en-US" sz="1600" b="1" dirty="0">
              <a:solidFill>
                <a:srgbClr val="1D02BE"/>
              </a:solidFill>
            </a:endParaRPr>
          </a:p>
          <a:p>
            <a:r>
              <a:rPr lang="en-US" sz="1600" b="1" dirty="0">
                <a:solidFill>
                  <a:srgbClr val="1D02BE"/>
                </a:solidFill>
              </a:rPr>
              <a:t>~</a:t>
            </a:r>
            <a:r>
              <a:rPr lang="en-US" sz="1600" b="1" dirty="0" smtClean="0">
                <a:solidFill>
                  <a:srgbClr val="1D02BE"/>
                </a:solidFill>
              </a:rPr>
              <a:t>3000 researchers</a:t>
            </a:r>
            <a:endParaRPr lang="en-US" sz="1600" b="1" dirty="0">
              <a:solidFill>
                <a:srgbClr val="1D02B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A2A7C5E-03D8-43B4-8A3D-D68FF9856D3D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3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4"/>
    </mc:Choice>
    <mc:Fallback xmlns="">
      <p:transition spd="slow" advTm="14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Particle Detection</a:t>
            </a:r>
            <a:endParaRPr lang="en-US" dirty="0"/>
          </a:p>
        </p:txBody>
      </p:sp>
      <p:sp>
        <p:nvSpPr>
          <p:cNvPr id="2048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65125" indent="-255588"/>
            <a:r>
              <a:rPr lang="en-US" smtClean="0">
                <a:ea typeface="宋体" pitchFamily="2" charset="-122"/>
              </a:rPr>
              <a:t> Different particles have different signatures in detectors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3CEE1C6-38A5-4B1D-ABA3-3416951659A1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238125" y="1252538"/>
            <a:ext cx="6421438" cy="5200650"/>
            <a:chOff x="35" y="906"/>
            <a:chExt cx="4045" cy="3276"/>
          </a:xfrm>
        </p:grpSpPr>
        <p:grpSp>
          <p:nvGrpSpPr>
            <p:cNvPr id="20490" name="Group 25"/>
            <p:cNvGrpSpPr>
              <a:grpSpLocks/>
            </p:cNvGrpSpPr>
            <p:nvPr/>
          </p:nvGrpSpPr>
          <p:grpSpPr bwMode="auto">
            <a:xfrm>
              <a:off x="35" y="906"/>
              <a:ext cx="4045" cy="3276"/>
              <a:chOff x="35" y="906"/>
              <a:chExt cx="4045" cy="3276"/>
            </a:xfrm>
          </p:grpSpPr>
          <p:grpSp>
            <p:nvGrpSpPr>
              <p:cNvPr id="20495" name="Group 22"/>
              <p:cNvGrpSpPr>
                <a:grpSpLocks/>
              </p:cNvGrpSpPr>
              <p:nvPr/>
            </p:nvGrpSpPr>
            <p:grpSpPr bwMode="auto">
              <a:xfrm>
                <a:off x="35" y="906"/>
                <a:ext cx="4045" cy="3276"/>
                <a:chOff x="971" y="906"/>
                <a:chExt cx="4045" cy="3276"/>
              </a:xfrm>
            </p:grpSpPr>
            <p:grpSp>
              <p:nvGrpSpPr>
                <p:cNvPr id="20497" name="Group 21"/>
                <p:cNvGrpSpPr>
                  <a:grpSpLocks/>
                </p:cNvGrpSpPr>
                <p:nvPr/>
              </p:nvGrpSpPr>
              <p:grpSpPr bwMode="auto">
                <a:xfrm>
                  <a:off x="971" y="906"/>
                  <a:ext cx="4045" cy="3276"/>
                  <a:chOff x="971" y="906"/>
                  <a:chExt cx="4045" cy="3276"/>
                </a:xfrm>
              </p:grpSpPr>
              <p:grpSp>
                <p:nvGrpSpPr>
                  <p:cNvPr id="20499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971" y="906"/>
                    <a:ext cx="4045" cy="3276"/>
                    <a:chOff x="77" y="906"/>
                    <a:chExt cx="4045" cy="3276"/>
                  </a:xfrm>
                </p:grpSpPr>
                <p:pic>
                  <p:nvPicPr>
                    <p:cNvPr id="20503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" y="906"/>
                      <a:ext cx="4045" cy="32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0504" name="Rectangle 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24" y="2808"/>
                      <a:ext cx="714" cy="468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381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0500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1188" y="2316"/>
                    <a:ext cx="706" cy="1174"/>
                    <a:chOff x="288" y="2316"/>
                    <a:chExt cx="706" cy="1174"/>
                  </a:xfrm>
                </p:grpSpPr>
                <p:sp>
                  <p:nvSpPr>
                    <p:cNvPr id="20501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" y="2316"/>
                      <a:ext cx="510" cy="312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381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502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" y="3178"/>
                      <a:ext cx="706" cy="312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381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0498" name="Rectangle 19"/>
                <p:cNvSpPr>
                  <a:spLocks noChangeArrowheads="1"/>
                </p:cNvSpPr>
                <p:nvPr/>
              </p:nvSpPr>
              <p:spPr bwMode="auto">
                <a:xfrm>
                  <a:off x="1399" y="1078"/>
                  <a:ext cx="598" cy="320"/>
                </a:xfrm>
                <a:prstGeom prst="rect">
                  <a:avLst/>
                </a:prstGeom>
                <a:solidFill>
                  <a:srgbClr val="000000"/>
                </a:solidFill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0496" name="Rectangle 24"/>
              <p:cNvSpPr>
                <a:spLocks noChangeArrowheads="1"/>
              </p:cNvSpPr>
              <p:nvPr/>
            </p:nvSpPr>
            <p:spPr bwMode="auto">
              <a:xfrm>
                <a:off x="3390" y="3540"/>
                <a:ext cx="660" cy="624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491" name="AutoShape 9"/>
            <p:cNvSpPr>
              <a:spLocks/>
            </p:cNvSpPr>
            <p:nvPr/>
          </p:nvSpPr>
          <p:spPr bwMode="auto">
            <a:xfrm>
              <a:off x="3652" y="3066"/>
              <a:ext cx="160" cy="492"/>
            </a:xfrm>
            <a:prstGeom prst="rightBrace">
              <a:avLst>
                <a:gd name="adj1" fmla="val 25625"/>
                <a:gd name="adj2" fmla="val 50000"/>
              </a:avLst>
            </a:prstGeom>
            <a:noFill/>
            <a:ln w="6350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AutoShape 10"/>
            <p:cNvSpPr>
              <a:spLocks/>
            </p:cNvSpPr>
            <p:nvPr/>
          </p:nvSpPr>
          <p:spPr bwMode="auto">
            <a:xfrm>
              <a:off x="3652" y="1986"/>
              <a:ext cx="160" cy="972"/>
            </a:xfrm>
            <a:prstGeom prst="rightBrace">
              <a:avLst>
                <a:gd name="adj1" fmla="val 50625"/>
                <a:gd name="adj2" fmla="val 50000"/>
              </a:avLst>
            </a:prstGeom>
            <a:noFill/>
            <a:ln w="6350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utoShape 14"/>
            <p:cNvSpPr>
              <a:spLocks/>
            </p:cNvSpPr>
            <p:nvPr/>
          </p:nvSpPr>
          <p:spPr bwMode="auto">
            <a:xfrm>
              <a:off x="3652" y="1066"/>
              <a:ext cx="160" cy="815"/>
            </a:xfrm>
            <a:prstGeom prst="rightBrace">
              <a:avLst>
                <a:gd name="adj1" fmla="val 42448"/>
                <a:gd name="adj2" fmla="val 50000"/>
              </a:avLst>
            </a:prstGeom>
            <a:noFill/>
            <a:ln w="635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4" name="AutoShape 26"/>
            <p:cNvSpPr>
              <a:spLocks/>
            </p:cNvSpPr>
            <p:nvPr/>
          </p:nvSpPr>
          <p:spPr bwMode="auto">
            <a:xfrm>
              <a:off x="3652" y="3622"/>
              <a:ext cx="160" cy="492"/>
            </a:xfrm>
            <a:prstGeom prst="rightBrace">
              <a:avLst>
                <a:gd name="adj1" fmla="val 25625"/>
                <a:gd name="adj2" fmla="val 50000"/>
              </a:avLst>
            </a:prstGeom>
            <a:noFill/>
            <a:ln w="635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6353175" y="1828800"/>
            <a:ext cx="2540000" cy="830263"/>
          </a:xfrm>
          <a:prstGeom prst="rect">
            <a:avLst/>
          </a:prstGeom>
          <a:solidFill>
            <a:schemeClr val="bg1"/>
          </a:solidFill>
          <a:ln w="63500">
            <a:solidFill>
              <a:srgbClr val="3333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latin typeface="Arial" pitchFamily="34" charset="0"/>
                <a:ea typeface="宋体" pitchFamily="2" charset="-122"/>
              </a:rPr>
              <a:t>Muon Spectrometer:</a:t>
            </a:r>
            <a:br>
              <a:rPr lang="en-US" sz="1600" b="1">
                <a:latin typeface="Arial" pitchFamily="34" charset="0"/>
                <a:ea typeface="宋体" pitchFamily="2" charset="-122"/>
              </a:rPr>
            </a:br>
            <a:r>
              <a:rPr lang="en-US" sz="1600">
                <a:latin typeface="Arial" pitchFamily="34" charset="0"/>
                <a:ea typeface="宋体" pitchFamily="2" charset="-122"/>
              </a:rPr>
              <a:t>muon identification and momentum measurement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6367463" y="3313113"/>
            <a:ext cx="2438400" cy="860425"/>
          </a:xfrm>
          <a:prstGeom prst="rect">
            <a:avLst/>
          </a:prstGeom>
          <a:solidFill>
            <a:schemeClr val="bg1"/>
          </a:solidFill>
          <a:ln w="63500">
            <a:solidFill>
              <a:srgbClr val="00CC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latin typeface="Arial" pitchFamily="34" charset="0"/>
                <a:ea typeface="宋体" pitchFamily="2" charset="-122"/>
              </a:rPr>
              <a:t>Hadronic calorimeter:</a:t>
            </a:r>
            <a:br>
              <a:rPr lang="en-US" sz="1600" b="1">
                <a:latin typeface="Arial" pitchFamily="34" charset="0"/>
                <a:ea typeface="宋体" pitchFamily="2" charset="-122"/>
              </a:rPr>
            </a:br>
            <a:r>
              <a:rPr lang="en-US" sz="1600">
                <a:latin typeface="Arial" pitchFamily="34" charset="0"/>
                <a:ea typeface="宋体" pitchFamily="2" charset="-122"/>
              </a:rPr>
              <a:t>Measurement of jets and missing energy</a:t>
            </a: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6367463" y="4422775"/>
            <a:ext cx="2500312" cy="903288"/>
          </a:xfrm>
          <a:prstGeom prst="rect">
            <a:avLst/>
          </a:prstGeom>
          <a:solidFill>
            <a:schemeClr val="bg1"/>
          </a:solidFill>
          <a:ln w="63500">
            <a:solidFill>
              <a:srgbClr val="CC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latin typeface="Arial" pitchFamily="34" charset="0"/>
                <a:ea typeface="宋体" pitchFamily="2" charset="-122"/>
              </a:rPr>
              <a:t>Electromagnetic calo:</a:t>
            </a:r>
            <a:br>
              <a:rPr lang="en-US" sz="1600" b="1">
                <a:latin typeface="Arial" pitchFamily="34" charset="0"/>
                <a:ea typeface="宋体" pitchFamily="2" charset="-122"/>
              </a:rPr>
            </a:br>
            <a:r>
              <a:rPr lang="en-US" sz="1600">
                <a:latin typeface="Arial" pitchFamily="34" charset="0"/>
                <a:ea typeface="宋体" pitchFamily="2" charset="-122"/>
              </a:rPr>
              <a:t>e/</a:t>
            </a:r>
            <a:r>
              <a:rPr lang="en-US" sz="1600">
                <a:latin typeface="Arial" pitchFamily="34" charset="0"/>
                <a:ea typeface="宋体" pitchFamily="2" charset="-122"/>
                <a:sym typeface="Symbol" pitchFamily="18" charset="2"/>
              </a:rPr>
              <a:t>  identification and energy measurement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6367463" y="5522913"/>
            <a:ext cx="2514600" cy="831850"/>
          </a:xfrm>
          <a:prstGeom prst="rect">
            <a:avLst/>
          </a:prstGeom>
          <a:solidFill>
            <a:schemeClr val="bg1"/>
          </a:solidFill>
          <a:ln w="635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>
                <a:latin typeface="Arial" pitchFamily="34" charset="0"/>
                <a:ea typeface="宋体" pitchFamily="2" charset="-122"/>
              </a:rPr>
              <a:t>Tracking system:</a:t>
            </a:r>
            <a:r>
              <a:rPr lang="en-US" sz="1600">
                <a:latin typeface="Arial" pitchFamily="34" charset="0"/>
                <a:ea typeface="宋体" pitchFamily="2" charset="-122"/>
              </a:rPr>
              <a:t/>
            </a:r>
            <a:br>
              <a:rPr lang="en-US" sz="1600">
                <a:latin typeface="Arial" pitchFamily="34" charset="0"/>
                <a:ea typeface="宋体" pitchFamily="2" charset="-122"/>
              </a:rPr>
            </a:br>
            <a:r>
              <a:rPr lang="en-US" sz="1600">
                <a:latin typeface="Arial" pitchFamily="34" charset="0"/>
                <a:ea typeface="宋体" pitchFamily="2" charset="-122"/>
              </a:rPr>
              <a:t>Charged particle momentum, vertexing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16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91"/>
    </mc:Choice>
    <mc:Fallback xmlns="">
      <p:transition spd="slow" advTm="28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Width (CMS)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cds.cern.ch/record/1670066/files/HIG-14-002-pas.pdf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" y="1484784"/>
            <a:ext cx="84105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2" y="4221088"/>
            <a:ext cx="793528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76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Width (CMS)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cds.cern.ch/record/1670066/files/HIG-14-002-pas.pdf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7162"/>
            <a:ext cx="4983131" cy="5400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44" y="1462528"/>
            <a:ext cx="4077860" cy="448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42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908050"/>
            <a:ext cx="4878387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Higgs Boson Decay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7950" y="692150"/>
            <a:ext cx="4392613" cy="5764213"/>
          </a:xfrm>
        </p:spPr>
        <p:txBody>
          <a:bodyPr>
            <a:normAutofit lnSpcReduction="10000"/>
          </a:bodyPr>
          <a:lstStyle/>
          <a:p>
            <a:pPr marL="109728" indent="0"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0000FF"/>
                </a:solidFill>
              </a:rPr>
              <a:t>Higgs decay branching </a:t>
            </a:r>
          </a:p>
          <a:p>
            <a:pPr marL="109728" indent="0">
              <a:buFont typeface="Wingdings" pitchFamily="2" charset="2"/>
              <a:buNone/>
              <a:defRPr/>
            </a:pPr>
            <a:r>
              <a:rPr lang="en-US" b="1" dirty="0" smtClean="0">
                <a:solidFill>
                  <a:srgbClr val="0000FF"/>
                </a:solidFill>
              </a:rPr>
              <a:t>ratio at  </a:t>
            </a:r>
            <a:r>
              <a:rPr lang="en-US" b="1" dirty="0" err="1" smtClean="0">
                <a:solidFill>
                  <a:srgbClr val="0000FF"/>
                </a:solidFill>
              </a:rPr>
              <a:t>m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H</a:t>
            </a:r>
            <a:r>
              <a:rPr lang="en-US" b="1" dirty="0" smtClean="0">
                <a:solidFill>
                  <a:srgbClr val="0000FF"/>
                </a:solidFill>
              </a:rPr>
              <a:t>=125 </a:t>
            </a:r>
            <a:r>
              <a:rPr lang="en-US" b="1" dirty="0" err="1" smtClean="0">
                <a:solidFill>
                  <a:srgbClr val="0000FF"/>
                </a:solidFill>
              </a:rPr>
              <a:t>GeV</a:t>
            </a:r>
            <a:endParaRPr lang="en-US" b="1" dirty="0" smtClean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sz="2400" dirty="0" smtClean="0"/>
              <a:t>bb: 57.7% (huge QCD background)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2400" dirty="0" smtClean="0">
                <a:solidFill>
                  <a:srgbClr val="00B050"/>
                </a:solidFill>
              </a:rPr>
              <a:t>WW: 21.5% (easy identification in di-lepton mode, complex background)</a:t>
            </a:r>
            <a:endParaRPr lang="en-US" sz="2400" dirty="0" smtClean="0">
              <a:solidFill>
                <a:srgbClr val="00B050"/>
              </a:solidFill>
              <a:latin typeface="Symbol" pitchFamily="18" charset="2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sz="2400" dirty="0" err="1" smtClean="0">
                <a:solidFill>
                  <a:srgbClr val="FF0000"/>
                </a:solidFill>
                <a:latin typeface="Symbol" pitchFamily="18" charset="2"/>
              </a:rPr>
              <a:t>tt</a:t>
            </a:r>
            <a:r>
              <a:rPr lang="en-US" sz="2400" dirty="0" smtClean="0">
                <a:solidFill>
                  <a:srgbClr val="FF0000"/>
                </a:solidFill>
              </a:rPr>
              <a:t>: 6.3% (complex final states with </a:t>
            </a:r>
            <a:r>
              <a:rPr lang="en-US" sz="2400" dirty="0" smtClean="0">
                <a:solidFill>
                  <a:srgbClr val="FF0000"/>
                </a:solidFill>
                <a:latin typeface="Symbol" pitchFamily="18" charset="2"/>
              </a:rPr>
              <a:t>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leptonic</a:t>
            </a:r>
            <a:r>
              <a:rPr lang="en-US" sz="2400" dirty="0" smtClean="0">
                <a:solidFill>
                  <a:srgbClr val="FF0000"/>
                </a:solidFill>
              </a:rPr>
              <a:t> and/or </a:t>
            </a:r>
            <a:r>
              <a:rPr lang="en-US" sz="2400" dirty="0" err="1" smtClean="0">
                <a:solidFill>
                  <a:srgbClr val="FF0000"/>
                </a:solidFill>
              </a:rPr>
              <a:t>hadronic</a:t>
            </a:r>
            <a:r>
              <a:rPr lang="en-US" sz="2400" dirty="0" smtClean="0">
                <a:solidFill>
                  <a:srgbClr val="FF0000"/>
                </a:solidFill>
              </a:rPr>
              <a:t> decays)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2400" dirty="0" smtClean="0">
                <a:solidFill>
                  <a:srgbClr val="0000FF"/>
                </a:solidFill>
              </a:rPr>
              <a:t>ZZ*: 2.6% (“gold-plated”, clean signature of 4-lepton, high S/B, excellent mass peak)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2400" dirty="0" err="1" smtClean="0">
                <a:solidFill>
                  <a:srgbClr val="FF33CC"/>
                </a:solidFill>
                <a:latin typeface="Symbol" pitchFamily="18" charset="2"/>
              </a:rPr>
              <a:t>gg</a:t>
            </a:r>
            <a:r>
              <a:rPr lang="en-US" sz="2400" dirty="0" smtClean="0">
                <a:solidFill>
                  <a:srgbClr val="FF33CC"/>
                </a:solidFill>
              </a:rPr>
              <a:t>: 0.23% (excellent mass resolution, high sensitivity)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7645230-004D-4D81-9BB3-F0226709397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227763" y="1125538"/>
            <a:ext cx="0" cy="374332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9" name="TextBox 10"/>
          <p:cNvSpPr txBox="1">
            <a:spLocks noChangeArrowheads="1"/>
          </p:cNvSpPr>
          <p:nvPr/>
        </p:nvSpPr>
        <p:spPr bwMode="auto">
          <a:xfrm>
            <a:off x="4644008" y="5622925"/>
            <a:ext cx="4395755" cy="83099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H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Wingdings" pitchFamily="2" charset="2"/>
              </a:rPr>
              <a:t> ZZ*  4l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production rate: 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1 out of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10</a:t>
            </a:r>
            <a:r>
              <a:rPr lang="en-US" baseline="30000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13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collision events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4365104"/>
            <a:ext cx="4320480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5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4"/>
    </mc:Choice>
    <mc:Fallback xmlns="">
      <p:transition spd="slow" advTm="1091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31917"/>
            <a:ext cx="3491880" cy="321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dirty="0" smtClean="0">
                <a:sym typeface="Wingdings" pitchFamily="2" charset="2"/>
              </a:rPr>
              <a:t>ZZ*4</a:t>
            </a:r>
            <a:r>
              <a:rPr lang="en-US" dirty="0" smtClean="0">
                <a:latin typeface="MT Extra" pitchFamily="18" charset="2"/>
                <a:sym typeface="Wingdings" pitchFamily="2" charset="2"/>
              </a:rPr>
              <a:t>l</a:t>
            </a:r>
            <a:r>
              <a:rPr lang="en-US" dirty="0" smtClean="0">
                <a:sym typeface="Wingdings" pitchFamily="2" charset="2"/>
              </a:rPr>
              <a:t>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7504" y="762000"/>
            <a:ext cx="7241373" cy="5715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Extremely clean – “Gold-plated” channel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>
                <a:solidFill>
                  <a:srgbClr val="0070C0"/>
                </a:solidFill>
              </a:rPr>
              <a:t>Fully reconstructed final states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>
                <a:solidFill>
                  <a:srgbClr val="0070C0"/>
                </a:solidFill>
              </a:rPr>
              <a:t>Good mass resolution (~ 1.6-2.4 </a:t>
            </a:r>
            <a:r>
              <a:rPr lang="en-US" dirty="0" err="1" smtClean="0">
                <a:solidFill>
                  <a:srgbClr val="0070C0"/>
                </a:solidFill>
              </a:rPr>
              <a:t>GeV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High S/B ratio </a:t>
            </a:r>
            <a:r>
              <a:rPr lang="en-US" dirty="0" smtClean="0">
                <a:solidFill>
                  <a:srgbClr val="0070C0"/>
                </a:solidFill>
              </a:rPr>
              <a:t>(~ 1-2) 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>
                <a:solidFill>
                  <a:srgbClr val="0070C0"/>
                </a:solidFill>
              </a:rPr>
              <a:t>Low decay branching fraction</a:t>
            </a:r>
          </a:p>
          <a:p>
            <a:pPr lvl="1">
              <a:buFont typeface="Courier New" pitchFamily="49" charset="0"/>
              <a:buChar char="o"/>
            </a:pPr>
            <a:endParaRPr lang="en-US" dirty="0"/>
          </a:p>
          <a:p>
            <a:r>
              <a:rPr lang="en-US" dirty="0" smtClean="0"/>
              <a:t> Currently statistically limited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>
                <a:solidFill>
                  <a:srgbClr val="0070C0"/>
                </a:solidFill>
              </a:rPr>
              <a:t>4.6 fb</a:t>
            </a:r>
            <a:r>
              <a:rPr lang="en-US" baseline="30000" dirty="0" smtClean="0">
                <a:solidFill>
                  <a:srgbClr val="0070C0"/>
                </a:solidFill>
              </a:rPr>
              <a:t>-1</a:t>
            </a:r>
            <a:r>
              <a:rPr lang="en-US" dirty="0" smtClean="0">
                <a:solidFill>
                  <a:srgbClr val="0070C0"/>
                </a:solidFill>
              </a:rPr>
              <a:t> @ 7 </a:t>
            </a:r>
            <a:r>
              <a:rPr lang="en-US" dirty="0" err="1" smtClean="0">
                <a:solidFill>
                  <a:srgbClr val="0070C0"/>
                </a:solidFill>
              </a:rPr>
              <a:t>TeV</a:t>
            </a:r>
            <a:r>
              <a:rPr lang="en-US" dirty="0" smtClean="0">
                <a:solidFill>
                  <a:srgbClr val="0070C0"/>
                </a:solidFill>
              </a:rPr>
              <a:t> + 20.7 fb</a:t>
            </a:r>
            <a:r>
              <a:rPr lang="en-US" baseline="30000" dirty="0" smtClean="0">
                <a:solidFill>
                  <a:srgbClr val="0070C0"/>
                </a:solidFill>
              </a:rPr>
              <a:t>-1</a:t>
            </a:r>
            <a:r>
              <a:rPr lang="en-US" dirty="0" smtClean="0">
                <a:solidFill>
                  <a:srgbClr val="0070C0"/>
                </a:solidFill>
              </a:rPr>
              <a:t> @ 8 </a:t>
            </a:r>
            <a:r>
              <a:rPr lang="en-US" dirty="0" err="1" smtClean="0">
                <a:solidFill>
                  <a:srgbClr val="0070C0"/>
                </a:solidFill>
              </a:rPr>
              <a:t>TeV</a:t>
            </a:r>
            <a:endParaRPr lang="en-US" dirty="0" smtClean="0">
              <a:solidFill>
                <a:srgbClr val="0070C0"/>
              </a:solidFill>
            </a:endParaRPr>
          </a:p>
          <a:p>
            <a:pPr lvl="1">
              <a:buFont typeface="Courier New" pitchFamily="49" charset="0"/>
              <a:buChar char="o"/>
            </a:pPr>
            <a:r>
              <a:rPr lang="en-US" dirty="0" smtClean="0">
                <a:solidFill>
                  <a:srgbClr val="0070C0"/>
                </a:solidFill>
              </a:rPr>
              <a:t>Expect 68 SM H</a:t>
            </a:r>
            <a:r>
              <a:rPr lang="en-US" dirty="0" smtClean="0">
                <a:solidFill>
                  <a:srgbClr val="0070C0"/>
                </a:solidFill>
                <a:sym typeface="Wingdings" pitchFamily="2" charset="2"/>
              </a:rPr>
              <a:t>ZZ*4</a:t>
            </a:r>
            <a:r>
              <a:rPr lang="en-US" dirty="0" smtClean="0">
                <a:solidFill>
                  <a:srgbClr val="0070C0"/>
                </a:solidFill>
                <a:latin typeface="MT Extra" pitchFamily="18" charset="2"/>
                <a:sym typeface="Wingdings" pitchFamily="2" charset="2"/>
              </a:rPr>
              <a:t>l </a:t>
            </a:r>
            <a:r>
              <a:rPr lang="en-US" dirty="0" smtClean="0">
                <a:solidFill>
                  <a:srgbClr val="0070C0"/>
                </a:solidFill>
                <a:sym typeface="Wingdings" pitchFamily="2" charset="2"/>
              </a:rPr>
              <a:t>(</a:t>
            </a:r>
            <a:r>
              <a:rPr lang="en-US" dirty="0" err="1" smtClean="0">
                <a:solidFill>
                  <a:srgbClr val="0070C0"/>
                </a:solidFill>
                <a:sym typeface="Wingdings" pitchFamily="2" charset="2"/>
              </a:rPr>
              <a:t>e,</a:t>
            </a:r>
            <a:r>
              <a:rPr lang="en-US" dirty="0" err="1" smtClean="0">
                <a:solidFill>
                  <a:srgbClr val="0070C0"/>
                </a:solidFill>
                <a:latin typeface="Symbol" pitchFamily="18" charset="2"/>
                <a:sym typeface="Wingdings" pitchFamily="2" charset="2"/>
              </a:rPr>
              <a:t>m</a:t>
            </a:r>
            <a:r>
              <a:rPr lang="en-US" dirty="0" smtClean="0">
                <a:solidFill>
                  <a:srgbClr val="0070C0"/>
                </a:solidFill>
                <a:sym typeface="Wingdings" pitchFamily="2" charset="2"/>
              </a:rPr>
              <a:t>) events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Properties measurement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>
                <a:solidFill>
                  <a:srgbClr val="0070C0"/>
                </a:solidFill>
              </a:rPr>
              <a:t>Higgs mass, spin, parity, couplings etc.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>
                <a:solidFill>
                  <a:srgbClr val="0070C0"/>
                </a:solidFill>
              </a:rPr>
              <a:t>Critical to determine whether it is fully compatible with the SM Higgs boson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021232"/>
            <a:ext cx="2664296" cy="183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57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85"/>
    </mc:Choice>
    <mc:Fallback xmlns="">
      <p:transition spd="slow" advTm="8918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Event 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7504" y="692696"/>
            <a:ext cx="6336704" cy="100811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</a:t>
            </a:r>
            <a:r>
              <a:rPr lang="en-US" sz="2000" dirty="0" smtClean="0"/>
              <a:t>Trigger match with single and/or di-lepton trigger</a:t>
            </a:r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 smtClean="0"/>
              <a:t> Four sub-channels: 4e, 2e2</a:t>
            </a:r>
            <a:r>
              <a:rPr lang="en-US" sz="2000" dirty="0" smtClean="0">
                <a:latin typeface="Symbol" pitchFamily="18" charset="2"/>
              </a:rPr>
              <a:t>m</a:t>
            </a:r>
            <a:r>
              <a:rPr lang="en-US" sz="2000" dirty="0" smtClean="0"/>
              <a:t>, 2</a:t>
            </a:r>
            <a:r>
              <a:rPr lang="en-US" sz="2000" dirty="0" smtClean="0">
                <a:latin typeface="Symbol" pitchFamily="18" charset="2"/>
              </a:rPr>
              <a:t>m</a:t>
            </a:r>
            <a:r>
              <a:rPr lang="en-US" sz="2000" dirty="0" smtClean="0"/>
              <a:t>2e, 4</a:t>
            </a:r>
            <a:r>
              <a:rPr lang="en-US" sz="2000" dirty="0" smtClean="0">
                <a:latin typeface="Symbol" pitchFamily="18" charset="2"/>
              </a:rPr>
              <a:t>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3" y="1512985"/>
            <a:ext cx="7618087" cy="522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20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50"/>
    </mc:Choice>
    <mc:Fallback xmlns="">
      <p:transition spd="slow" advTm="12705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823216" cy="574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46" y="3861048"/>
            <a:ext cx="583591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5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53"/>
    </mc:Choice>
    <mc:Fallback xmlns="">
      <p:transition spd="slow" advTm="8765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Mass of 4-lepton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19753"/>
            <a:ext cx="5965711" cy="614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742BB7C-7F50-47A5-8C1B-A5634D8F6EE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7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.1|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5366</TotalTime>
  <Words>1494</Words>
  <Application>Microsoft Office PowerPoint</Application>
  <PresentationFormat>On-screen Show (4:3)</PresentationFormat>
  <Paragraphs>319</Paragraphs>
  <Slides>49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佈景主題</vt:lpstr>
      <vt:lpstr>Equation</vt:lpstr>
      <vt:lpstr>Higgs Properties Measurement based on HZZ*4l with ATLAS</vt:lpstr>
      <vt:lpstr>Outline</vt:lpstr>
      <vt:lpstr>Standard Model and Discovery of the Higgs</vt:lpstr>
      <vt:lpstr>Higgs Boson Production at LHC</vt:lpstr>
      <vt:lpstr>Higgs Boson Decay</vt:lpstr>
      <vt:lpstr>HZZ*4l Overview</vt:lpstr>
      <vt:lpstr>Event Selection</vt:lpstr>
      <vt:lpstr>Background Estimation</vt:lpstr>
      <vt:lpstr>Invariant Mass of 4-lepton</vt:lpstr>
      <vt:lpstr>Selected Higgs Candidates</vt:lpstr>
      <vt:lpstr>HZZ*4l :Mass Calibration</vt:lpstr>
      <vt:lpstr>Higgs Detection Significance</vt:lpstr>
      <vt:lpstr>Higgs Mass Measurement</vt:lpstr>
      <vt:lpstr>Higgs Mass Measurements</vt:lpstr>
      <vt:lpstr>Measurements of Higgs Signal Strength</vt:lpstr>
      <vt:lpstr>HZZ*4l : Spin and Parity</vt:lpstr>
      <vt:lpstr>HZZ*4l : Spin and Parity</vt:lpstr>
      <vt:lpstr>Probing Higgs Production</vt:lpstr>
      <vt:lpstr>Higgs Production: ggF vs.VBF</vt:lpstr>
      <vt:lpstr>Fermion and Vector Couplings</vt:lpstr>
      <vt:lpstr>Summary</vt:lpstr>
      <vt:lpstr>Backup</vt:lpstr>
      <vt:lpstr>Higgs Width</vt:lpstr>
      <vt:lpstr>Measurements of Higgs Signal Strength</vt:lpstr>
      <vt:lpstr>Higgs Mass and Signal Strength</vt:lpstr>
      <vt:lpstr>Background Estimation</vt:lpstr>
      <vt:lpstr>Selected Events</vt:lpstr>
      <vt:lpstr>Constraints on BSM</vt:lpstr>
      <vt:lpstr>Constraints on BSM Loops</vt:lpstr>
      <vt:lpstr>ATLAS Data Samples</vt:lpstr>
      <vt:lpstr>Major  Challenge (Large Pileup)</vt:lpstr>
      <vt:lpstr>Higgs Couplings</vt:lpstr>
      <vt:lpstr>Is it the SM Higgs Boson?</vt:lpstr>
      <vt:lpstr>Coupling Measurements</vt:lpstr>
      <vt:lpstr>Spin Analysis with H gg</vt:lpstr>
      <vt:lpstr>Spin Analysis With H WW*</vt:lpstr>
      <vt:lpstr>HZZ*4l : Spin and CP</vt:lpstr>
      <vt:lpstr>ATLAS Trigger</vt:lpstr>
      <vt:lpstr>Higgs Production and Decays</vt:lpstr>
      <vt:lpstr>PowerPoint Presentation</vt:lpstr>
      <vt:lpstr>Invariant Mass of 4-lepton</vt:lpstr>
      <vt:lpstr>MVA Discriminant: Higgs Spin and CP</vt:lpstr>
      <vt:lpstr>BR of Z  4l</vt:lpstr>
      <vt:lpstr>Search for High Mass H ZZ, WW</vt:lpstr>
      <vt:lpstr>Large Hadron Collider at CERN</vt:lpstr>
      <vt:lpstr>The ATLAS Detector</vt:lpstr>
      <vt:lpstr>Particle Detection</vt:lpstr>
      <vt:lpstr>Higgs Width (CMS)</vt:lpstr>
      <vt:lpstr>Higgs Width (CMS)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Higgs Properties Measurement based on HZZ*4l with ATLAS</dc:title>
  <dc:creator>hyang</dc:creator>
  <cp:lastModifiedBy>hyang</cp:lastModifiedBy>
  <cp:revision>205</cp:revision>
  <dcterms:created xsi:type="dcterms:W3CDTF">2014-04-17T17:23:58Z</dcterms:created>
  <dcterms:modified xsi:type="dcterms:W3CDTF">2014-05-16T06:20:21Z</dcterms:modified>
</cp:coreProperties>
</file>